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Default Extension="pptx" ContentType="application/vnd.openxmlformats-officedocument.presentationml.presentation"/>
  <Override PartName="/docProps/custom.xml" ContentType="application/vnd.openxmlformats-officedocument.custom-properties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Default Extension="vml" ContentType="application/vnd.openxmlformats-officedocument.vmlDrawing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handoutMasterIdLst>
    <p:handoutMasterId r:id="rId38"/>
  </p:handoutMasterIdLst>
  <p:sldIdLst>
    <p:sldId id="378" r:id="rId2"/>
    <p:sldId id="379" r:id="rId3"/>
    <p:sldId id="380" r:id="rId4"/>
    <p:sldId id="381" r:id="rId5"/>
    <p:sldId id="391" r:id="rId6"/>
    <p:sldId id="382" r:id="rId7"/>
    <p:sldId id="393" r:id="rId8"/>
    <p:sldId id="392" r:id="rId9"/>
    <p:sldId id="387" r:id="rId10"/>
    <p:sldId id="388" r:id="rId11"/>
    <p:sldId id="389" r:id="rId12"/>
    <p:sldId id="390" r:id="rId13"/>
    <p:sldId id="383" r:id="rId14"/>
    <p:sldId id="356" r:id="rId15"/>
    <p:sldId id="357" r:id="rId16"/>
    <p:sldId id="358" r:id="rId17"/>
    <p:sldId id="359" r:id="rId18"/>
    <p:sldId id="360" r:id="rId19"/>
    <p:sldId id="361" r:id="rId20"/>
    <p:sldId id="362" r:id="rId21"/>
    <p:sldId id="363" r:id="rId22"/>
    <p:sldId id="364" r:id="rId23"/>
    <p:sldId id="365" r:id="rId24"/>
    <p:sldId id="366" r:id="rId25"/>
    <p:sldId id="367" r:id="rId26"/>
    <p:sldId id="368" r:id="rId27"/>
    <p:sldId id="370" r:id="rId28"/>
    <p:sldId id="371" r:id="rId29"/>
    <p:sldId id="372" r:id="rId30"/>
    <p:sldId id="373" r:id="rId31"/>
    <p:sldId id="374" r:id="rId32"/>
    <p:sldId id="375" r:id="rId33"/>
    <p:sldId id="376" r:id="rId34"/>
    <p:sldId id="377" r:id="rId35"/>
    <p:sldId id="384" r:id="rId3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entury Gothic" pitchFamily="34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3300"/>
    <a:srgbClr val="1C1C1C"/>
    <a:srgbClr val="800000"/>
    <a:srgbClr val="DADBD5"/>
    <a:srgbClr val="4D4D4D"/>
    <a:srgbClr val="777777"/>
    <a:srgbClr val="C0C0C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2645" autoAdjust="0"/>
    <p:restoredTop sz="90664" autoAdjust="0"/>
  </p:normalViewPr>
  <p:slideViewPr>
    <p:cSldViewPr>
      <p:cViewPr varScale="1">
        <p:scale>
          <a:sx n="106" d="100"/>
          <a:sy n="106" d="100"/>
        </p:scale>
        <p:origin x="-1764" y="-102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987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1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351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0E96F2FD-6562-4095-8896-2BCA570D7D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89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44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044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44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cs typeface="+mn-cs"/>
              </a:defRPr>
            </a:lvl1pPr>
          </a:lstStyle>
          <a:p>
            <a:pPr>
              <a:defRPr/>
            </a:pPr>
            <a:fld id="{EE6DD4E9-7AD6-44DE-A20E-039A4D1544F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4B267E4-AFAE-4375-BCC5-FE4988E333AD}" type="slidenum">
              <a:rPr lang="en-US" smtClean="0"/>
              <a:pPr>
                <a:defRPr/>
              </a:pPr>
              <a:t>2</a:t>
            </a:fld>
            <a:endParaRPr lang="en-US" smtClean="0"/>
          </a:p>
        </p:txBody>
      </p:sp>
      <p:sp>
        <p:nvSpPr>
          <p:cNvPr id="399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E060693-6FD1-40CD-BF16-59445C6A1533}" type="slidenum">
              <a:rPr lang="en-US"/>
              <a:pPr>
                <a:defRPr/>
              </a:pPr>
              <a:t>18</a:t>
            </a:fld>
            <a:endParaRPr lang="en-US"/>
          </a:p>
        </p:txBody>
      </p:sp>
      <p:sp>
        <p:nvSpPr>
          <p:cNvPr id="4915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21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DF935A7-22F5-4FB4-9257-980299B00991}" type="slidenum">
              <a:rPr lang="en-US"/>
              <a:pPr>
                <a:defRPr/>
              </a:pPr>
              <a:t>19</a:t>
            </a:fld>
            <a:endParaRPr lang="en-US"/>
          </a:p>
        </p:txBody>
      </p:sp>
      <p:sp>
        <p:nvSpPr>
          <p:cNvPr id="5017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23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68FBFF9-FEEF-4805-818F-0A1DE7119A92}" type="slidenum">
              <a:rPr lang="en-US"/>
              <a:pPr>
                <a:defRPr/>
              </a:pPr>
              <a:t>20</a:t>
            </a:fld>
            <a:endParaRPr lang="en-US"/>
          </a:p>
        </p:txBody>
      </p:sp>
      <p:sp>
        <p:nvSpPr>
          <p:cNvPr id="5120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FCAEE4B-8834-4EC5-829B-D06CD3E079A7}" type="slidenum">
              <a:rPr lang="en-US"/>
              <a:pPr>
                <a:defRPr/>
              </a:pPr>
              <a:t>21</a:t>
            </a:fld>
            <a:endParaRPr lang="en-US"/>
          </a:p>
        </p:txBody>
      </p:sp>
      <p:sp>
        <p:nvSpPr>
          <p:cNvPr id="5222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FEB88C-8DC5-40CB-8A26-C4A6E45BE484}" type="slidenum">
              <a:rPr lang="en-US"/>
              <a:pPr>
                <a:defRPr/>
              </a:pPr>
              <a:t>22</a:t>
            </a:fld>
            <a:endParaRPr lang="en-US"/>
          </a:p>
        </p:txBody>
      </p:sp>
      <p:sp>
        <p:nvSpPr>
          <p:cNvPr id="5325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A00D7B5-6555-4BE5-A0DF-964C0646E3F7}" type="slidenum">
              <a:rPr lang="en-US"/>
              <a:pPr>
                <a:defRPr/>
              </a:pPr>
              <a:t>23</a:t>
            </a:fld>
            <a:endParaRPr lang="en-US"/>
          </a:p>
        </p:txBody>
      </p:sp>
      <p:sp>
        <p:nvSpPr>
          <p:cNvPr id="5427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E348607-3787-4F96-B08C-9FA4185386AC}" type="slidenum">
              <a:rPr lang="en-US"/>
              <a:pPr>
                <a:defRPr/>
              </a:pPr>
              <a:t>24</a:t>
            </a:fld>
            <a:endParaRPr lang="en-US"/>
          </a:p>
        </p:txBody>
      </p:sp>
      <p:sp>
        <p:nvSpPr>
          <p:cNvPr id="5529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6B8FD24-51FC-4C75-92DB-ABB87B4B12F2}" type="slidenum">
              <a:rPr lang="en-US"/>
              <a:pPr>
                <a:defRPr/>
              </a:pPr>
              <a:t>25</a:t>
            </a:fld>
            <a:endParaRPr lang="en-US"/>
          </a:p>
        </p:txBody>
      </p:sp>
      <p:sp>
        <p:nvSpPr>
          <p:cNvPr id="5632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4423E3-4960-45D9-AFEA-412B59998A92}" type="slidenum">
              <a:rPr lang="en-US"/>
              <a:pPr>
                <a:defRPr/>
              </a:pPr>
              <a:t>26</a:t>
            </a:fld>
            <a:endParaRPr lang="en-US"/>
          </a:p>
        </p:txBody>
      </p:sp>
      <p:sp>
        <p:nvSpPr>
          <p:cNvPr id="5734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02A7EA8-17CA-4680-8EFF-BA11BFD2309E}" type="slidenum">
              <a:rPr lang="en-US"/>
              <a:pPr>
                <a:defRPr/>
              </a:pPr>
              <a:t>27</a:t>
            </a:fld>
            <a:endParaRPr lang="en-US"/>
          </a:p>
        </p:txBody>
      </p:sp>
      <p:sp>
        <p:nvSpPr>
          <p:cNvPr id="5837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45DC5E81-A349-478E-B5D3-FB83B562FA58}" type="slidenum">
              <a:rPr lang="en-US" smtClean="0"/>
              <a:pPr>
                <a:defRPr/>
              </a:pPr>
              <a:t>3</a:t>
            </a:fld>
            <a:endParaRPr lang="en-US" smtClean="0"/>
          </a:p>
        </p:txBody>
      </p:sp>
      <p:sp>
        <p:nvSpPr>
          <p:cNvPr id="4096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16429542-6C42-4385-B43F-61EAD4B7DF8D}" type="slidenum">
              <a:rPr lang="en-US"/>
              <a:pPr>
                <a:defRPr/>
              </a:pPr>
              <a:t>28</a:t>
            </a:fld>
            <a:endParaRPr lang="en-US"/>
          </a:p>
        </p:txBody>
      </p:sp>
      <p:sp>
        <p:nvSpPr>
          <p:cNvPr id="5939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CE00205-CF4F-4C65-A83E-93B931D0CBE1}" type="slidenum">
              <a:rPr lang="en-US"/>
              <a:pPr>
                <a:defRPr/>
              </a:pPr>
              <a:t>29</a:t>
            </a:fld>
            <a:endParaRPr lang="en-US"/>
          </a:p>
        </p:txBody>
      </p:sp>
      <p:sp>
        <p:nvSpPr>
          <p:cNvPr id="6041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6BC8990-3E26-43FC-A35A-5E98805C517D}" type="slidenum">
              <a:rPr lang="en-US"/>
              <a:pPr>
                <a:defRPr/>
              </a:pPr>
              <a:t>30</a:t>
            </a:fld>
            <a:endParaRPr lang="en-US"/>
          </a:p>
        </p:txBody>
      </p:sp>
      <p:sp>
        <p:nvSpPr>
          <p:cNvPr id="6144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8D84A2F-9407-453A-A430-A9D8974F3E40}" type="slidenum">
              <a:rPr lang="en-US"/>
              <a:pPr>
                <a:defRPr/>
              </a:pPr>
              <a:t>31</a:t>
            </a:fld>
            <a:endParaRPr lang="en-US"/>
          </a:p>
        </p:txBody>
      </p:sp>
      <p:sp>
        <p:nvSpPr>
          <p:cNvPr id="6246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2A38AD0C-55BB-44E5-926E-E485C3B49C82}" type="slidenum">
              <a:rPr lang="en-US"/>
              <a:pPr>
                <a:defRPr/>
              </a:pPr>
              <a:t>32</a:t>
            </a:fld>
            <a:endParaRPr lang="en-US"/>
          </a:p>
        </p:txBody>
      </p:sp>
      <p:sp>
        <p:nvSpPr>
          <p:cNvPr id="6349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EA9B787F-C8FB-421A-B196-17C4C9BFEE90}" type="slidenum">
              <a:rPr lang="en-US"/>
              <a:pPr>
                <a:defRPr/>
              </a:pPr>
              <a:t>33</a:t>
            </a:fld>
            <a:endParaRPr lang="en-US"/>
          </a:p>
        </p:txBody>
      </p:sp>
      <p:sp>
        <p:nvSpPr>
          <p:cNvPr id="6451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25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CBA543-3EEE-4E08-9E2D-071CB4715B30}" type="slidenum">
              <a:rPr lang="en-US"/>
              <a:pPr>
                <a:defRPr/>
              </a:pPr>
              <a:t>34</a:t>
            </a:fld>
            <a:endParaRPr lang="en-US"/>
          </a:p>
        </p:txBody>
      </p:sp>
      <p:sp>
        <p:nvSpPr>
          <p:cNvPr id="6553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l-G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6EDE505-A135-4BA6-A5FC-DDE0ECE79399}" type="slidenum">
              <a:rPr lang="en-US" smtClean="0"/>
              <a:pPr>
                <a:defRPr/>
              </a:pPr>
              <a:t>4</a:t>
            </a:fld>
            <a:endParaRPr lang="en-US" smtClean="0"/>
          </a:p>
        </p:txBody>
      </p:sp>
      <p:sp>
        <p:nvSpPr>
          <p:cNvPr id="4198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22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A5720EE-682B-4B3A-B20D-8E229A2AD51A}" type="slidenum">
              <a:rPr lang="en-US" smtClean="0"/>
              <a:pPr>
                <a:defRPr/>
              </a:pPr>
              <a:t>6</a:t>
            </a:fld>
            <a:endParaRPr lang="en-US" smtClean="0"/>
          </a:p>
        </p:txBody>
      </p:sp>
      <p:sp>
        <p:nvSpPr>
          <p:cNvPr id="43011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2B14D6-99EA-4C98-B842-8929850384AB}" type="slidenum">
              <a:rPr lang="en-US" smtClean="0"/>
              <a:pPr>
                <a:defRPr/>
              </a:pPr>
              <a:t>13</a:t>
            </a:fld>
            <a:endParaRPr lang="en-US" smtClean="0"/>
          </a:p>
        </p:txBody>
      </p:sp>
      <p:sp>
        <p:nvSpPr>
          <p:cNvPr id="44035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40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36BE8126-14A9-449E-9319-F6C917918621}" type="slidenum">
              <a:rPr lang="en-US"/>
              <a:pPr>
                <a:defRPr/>
              </a:pPr>
              <a:t>14</a:t>
            </a:fld>
            <a:endParaRPr lang="en-US"/>
          </a:p>
        </p:txBody>
      </p:sp>
      <p:sp>
        <p:nvSpPr>
          <p:cNvPr id="45059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EA55F01-9272-466B-863B-3C2F87A78CC0}" type="slidenum">
              <a:rPr lang="en-US"/>
              <a:pPr>
                <a:defRPr/>
              </a:pPr>
              <a:t>15</a:t>
            </a:fld>
            <a:endParaRPr lang="en-US"/>
          </a:p>
        </p:txBody>
      </p:sp>
      <p:sp>
        <p:nvSpPr>
          <p:cNvPr id="46083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608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9121A192-6C55-4091-B1D7-BCA870B2E7CC}" type="slidenum">
              <a:rPr lang="en-US"/>
              <a:pPr>
                <a:defRPr/>
              </a:pPr>
              <a:t>16</a:t>
            </a:fld>
            <a:endParaRPr lang="en-US"/>
          </a:p>
        </p:txBody>
      </p:sp>
      <p:sp>
        <p:nvSpPr>
          <p:cNvPr id="47107" name="Rectangle 2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8041EA-3580-4AC8-B022-E63345A9AE5A}" type="slidenum">
              <a:rPr lang="en-US"/>
              <a:pPr>
                <a:defRPr/>
              </a:pPr>
              <a:t>17</a:t>
            </a:fld>
            <a:endParaRPr lang="en-US"/>
          </a:p>
        </p:txBody>
      </p:sp>
      <p:sp>
        <p:nvSpPr>
          <p:cNvPr id="48131" name="Rectangle 1026"/>
          <p:cNvSpPr>
            <a:spLocks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1027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CA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Διαφάνεια τίτλου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0" y="2895600"/>
            <a:ext cx="7391400" cy="8382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0" y="3733800"/>
            <a:ext cx="7391400" cy="609600"/>
          </a:xfrm>
        </p:spPr>
        <p:txBody>
          <a:bodyPr/>
          <a:lstStyle>
            <a:lvl1pPr marL="0" indent="0" algn="ctr">
              <a:buFontTx/>
              <a:buNone/>
              <a:defRPr sz="2400" b="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 bwMode="auto">
          <a:xfrm>
            <a:off x="457200" y="6534150"/>
            <a:ext cx="2133600" cy="476250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534150"/>
            <a:ext cx="2895600" cy="476250"/>
          </a:xfrm>
        </p:spPr>
        <p:txBody>
          <a:bodyPr/>
          <a:lstStyle>
            <a:lvl1pPr>
              <a:defRPr>
                <a:latin typeface="Arial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B67984-4C0F-4DB2-9675-F73734CBAB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Τίτλος και Κατακόρυφο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Mastracci/Marcaccio 2005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13CDB6-E26F-426E-8731-0010166867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Κατακόρυφος τίτλος και 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Κατακόρυφος τίτλος"/>
          <p:cNvSpPr>
            <a:spLocks noGrp="1"/>
          </p:cNvSpPr>
          <p:nvPr>
            <p:ph type="title" orient="vert"/>
          </p:nvPr>
        </p:nvSpPr>
        <p:spPr>
          <a:xfrm>
            <a:off x="6629400" y="0"/>
            <a:ext cx="2057400" cy="6126163"/>
          </a:xfrm>
        </p:spPr>
        <p:txBody>
          <a:bodyPr vert="eaVert"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ατακόρυφου κειμένου"/>
          <p:cNvSpPr>
            <a:spLocks noGrp="1"/>
          </p:cNvSpPr>
          <p:nvPr>
            <p:ph type="body" orient="vert" idx="1"/>
          </p:nvPr>
        </p:nvSpPr>
        <p:spPr>
          <a:xfrm>
            <a:off x="457200" y="0"/>
            <a:ext cx="6019800" cy="6126163"/>
          </a:xfrm>
        </p:spPr>
        <p:txBody>
          <a:bodyPr vert="eaVert"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Mastracci/Marcaccio 2005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DD89A1-9582-465D-A9FF-161CF222BE8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Τίτλος και Αντικείμεν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Mastracci/Marcaccio 2005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4D7AC7-8C4E-4617-955E-0FD30A3C7D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Κεφαλίδα ενότητα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Mastracci/Marcaccio 2005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3E5D12-F531-480F-B08C-B442A44E33D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Δύο περιεχόμεν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sz="half" idx="1"/>
          </p:nvPr>
        </p:nvSpPr>
        <p:spPr>
          <a:xfrm>
            <a:off x="1600200" y="914400"/>
            <a:ext cx="34671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5219700" y="914400"/>
            <a:ext cx="3467100" cy="5211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Mastracci/Marcaccio 2005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D3B60C0-5CDF-481D-A6E1-306478F675B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Σύγκρισ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κειμένου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4" name="3 - Θέση περιεχομένου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5" name="4 - Θέση κειμένου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6" name="5 - Θέση περιεχομένου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Mastracci/Marcaccio 2005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529D79-A6FB-4121-9CCA-1ED48B2BB0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Μόνο τίτλο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Mastracci/Marcaccio 2005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4ED94-89F7-47A7-98AD-B75D74D8003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Κενή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Mastracci/Marcaccio 2005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8160A86-B2B9-4231-A930-F2DF28CC69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Περιεχόμενο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περιεχομένου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  <a:p>
            <a:pPr lvl="1"/>
            <a:r>
              <a:rPr lang="el-GR" smtClean="0"/>
              <a:t>Δεύτερου επιπέδου</a:t>
            </a:r>
          </a:p>
          <a:p>
            <a:pPr lvl="2"/>
            <a:r>
              <a:rPr lang="el-GR" smtClean="0"/>
              <a:t>Τρίτου επιπέδου</a:t>
            </a:r>
          </a:p>
          <a:p>
            <a:pPr lvl="3"/>
            <a:r>
              <a:rPr lang="el-GR" smtClean="0"/>
              <a:t>Τέταρτου επιπέδου</a:t>
            </a:r>
          </a:p>
          <a:p>
            <a:pPr lvl="4"/>
            <a:r>
              <a:rPr lang="el-GR" smtClean="0"/>
              <a:t>Πέμπτου επιπέδου</a:t>
            </a:r>
            <a:endParaRPr lang="el-GR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Mastracci/Marcaccio 2005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89C8A1-3160-407E-BB0F-E7B4F77B29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Εικόνα με λεζάντ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l-GR" smtClean="0"/>
              <a:t>Kλικ για επεξεργασία του τίτλου</a:t>
            </a:r>
            <a:endParaRPr lang="el-GR"/>
          </a:p>
        </p:txBody>
      </p:sp>
      <p:sp>
        <p:nvSpPr>
          <p:cNvPr id="3" name="2 - Θέση εικόνας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l-GR" noProof="0" smtClean="0"/>
          </a:p>
        </p:txBody>
      </p:sp>
      <p:sp>
        <p:nvSpPr>
          <p:cNvPr id="4" name="3 - Θέση κειμένου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l-GR" smtClean="0"/>
              <a:t>Kλικ για επεξεργασία των στυλ του υποδείγματος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Mastracci/Marcaccio 2005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B3338C-97EA-4870-BD15-67F0A96C1B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spd="med"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1524000" y="838200"/>
            <a:ext cx="7239000" cy="5410200"/>
          </a:xfrm>
          <a:prstGeom prst="rect">
            <a:avLst/>
          </a:prstGeom>
          <a:solidFill>
            <a:schemeClr val="bg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eaLnBrk="0" hangingPunct="0">
              <a:defRPr/>
            </a:pPr>
            <a:endParaRPr lang="el-GR">
              <a:cs typeface="+mn-cs"/>
            </a:endParaRPr>
          </a:p>
        </p:txBody>
      </p:sp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82296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600200" y="914400"/>
            <a:ext cx="7086600" cy="5211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0" y="6553200"/>
            <a:ext cx="2667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cs typeface="+mn-cs"/>
              </a:defRPr>
            </a:lvl1pPr>
          </a:lstStyle>
          <a:p>
            <a:pPr>
              <a:defRPr/>
            </a:pPr>
            <a:r>
              <a:rPr lang="en-US"/>
              <a:t>Mastracci/Marcaccio 2005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53415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69252760-F904-41EE-A9C1-1F8C0F247B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2055" name="Picture 7" descr="ercp"/>
          <p:cNvPicPr>
            <a:picLocks noChangeAspect="1" noChangeArrowheads="1"/>
          </p:cNvPicPr>
          <p:nvPr/>
        </p:nvPicPr>
        <p:blipFill>
          <a:blip r:embed="rId14" cstate="print"/>
          <a:srcRect l="14500" t="9666" r="22456" b="38264"/>
          <a:stretch>
            <a:fillRect/>
          </a:stretch>
        </p:blipFill>
        <p:spPr bwMode="auto">
          <a:xfrm>
            <a:off x="8458200" y="6354763"/>
            <a:ext cx="6858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dk2" tx1="lt1" bg2="dk1" tx2="lt2" accent1="accent1" accent2="accent2" accent3="accent3" accent4="accent4" accent5="accent5" accent6="accent6" hlink="hlink" folHlink="folHlink"/>
  <p:sldLayoutIdLst>
    <p:sldLayoutId id="2147483803" r:id="rId1"/>
    <p:sldLayoutId id="2147483793" r:id="rId2"/>
    <p:sldLayoutId id="2147483794" r:id="rId3"/>
    <p:sldLayoutId id="2147483795" r:id="rId4"/>
    <p:sldLayoutId id="2147483796" r:id="rId5"/>
    <p:sldLayoutId id="2147483797" r:id="rId6"/>
    <p:sldLayoutId id="2147483798" r:id="rId7"/>
    <p:sldLayoutId id="2147483799" r:id="rId8"/>
    <p:sldLayoutId id="2147483800" r:id="rId9"/>
    <p:sldLayoutId id="2147483801" r:id="rId10"/>
    <p:sldLayoutId id="2147483802" r:id="rId11"/>
  </p:sldLayoutIdLst>
  <p:transition spd="med">
    <p:fade thruBlk="1"/>
  </p:transition>
  <p:hf sldNum="0"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o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o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o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o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__________Microsoft_Office_PowerPoint1.pptx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0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C:\Users\user\Desktop\ΠΑΓΚΡΕΑΤΙΤΙΔΑ &amp; ΨΕΥΔΟΚΥΣΤΗ\pancreatitis film.jpg"/>
          <p:cNvPicPr preferRelativeResize="0"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91400" y="2790825"/>
            <a:ext cx="1728788" cy="1476375"/>
          </a:xfrm>
          <a:prstGeom prst="rect">
            <a:avLst/>
          </a:prstGeom>
          <a:noFill/>
          <a:ln w="12700">
            <a:solidFill>
              <a:srgbClr val="1C1C1C"/>
            </a:solidFill>
            <a:miter lim="800000"/>
            <a:headEnd/>
            <a:tailEnd/>
          </a:ln>
        </p:spPr>
      </p:pic>
      <p:sp>
        <p:nvSpPr>
          <p:cNvPr id="6" name="5 - TextBox"/>
          <p:cNvSpPr txBox="1"/>
          <p:nvPr/>
        </p:nvSpPr>
        <p:spPr>
          <a:xfrm>
            <a:off x="152400" y="1371600"/>
            <a:ext cx="7208838" cy="9540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ΟΞΕΙΑ ΛΙΘΙΑΣΙΚΗ ΠΑΓΚΡΕΑΤΙΤΙΔΑ</a:t>
            </a:r>
          </a:p>
          <a:p>
            <a:pPr>
              <a:defRPr/>
            </a:pPr>
            <a:r>
              <a:rPr lang="el-GR" sz="2800" dirty="0">
                <a:cs typeface="Arial" pitchFamily="34" charset="0"/>
              </a:rPr>
              <a:t>ΔΙΑΓΝΩΣΤΙΚΗ &amp; ΘΕΡΑΠΕΥΤΙΚΗ ΣΤΡΑΤΗΓΙΚΗ</a:t>
            </a:r>
          </a:p>
        </p:txBody>
      </p:sp>
      <p:sp>
        <p:nvSpPr>
          <p:cNvPr id="7" name="6 - TextBox"/>
          <p:cNvSpPr txBox="1"/>
          <p:nvPr/>
        </p:nvSpPr>
        <p:spPr>
          <a:xfrm>
            <a:off x="76200" y="2819400"/>
            <a:ext cx="6750050" cy="101600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buFont typeface="Wingdings" pitchFamily="2" charset="2"/>
              <a:buChar char="Ø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l-G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παρουσίαση κλινικού περιστατικού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l-G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ερωτήματα/επιλογές θεραπευτικής αντιμετώπισης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en-US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l-GR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επιστημονικά τεκμηριωμένες θεραπευτικές τακτικές</a:t>
            </a:r>
          </a:p>
        </p:txBody>
      </p:sp>
      <p:sp>
        <p:nvSpPr>
          <p:cNvPr id="8" name="7 - TextBox"/>
          <p:cNvSpPr txBox="1"/>
          <p:nvPr/>
        </p:nvSpPr>
        <p:spPr>
          <a:xfrm>
            <a:off x="3657600" y="3886200"/>
            <a:ext cx="3790950" cy="36988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“an Evidence-Based approach”</a:t>
            </a:r>
            <a:endParaRPr lang="el-GR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4102" name="8 - TextBox"/>
          <p:cNvSpPr txBox="1">
            <a:spLocks noChangeArrowheads="1"/>
          </p:cNvSpPr>
          <p:nvPr/>
        </p:nvSpPr>
        <p:spPr bwMode="auto">
          <a:xfrm>
            <a:off x="152400" y="5400675"/>
            <a:ext cx="442277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/>
              <a:t>Ελένη Ι. Ευφραιμίδου</a:t>
            </a:r>
          </a:p>
          <a:p>
            <a:r>
              <a:rPr lang="el-GR"/>
              <a:t>Α’ Πανεπιστημιακή Χειρουργική Κλινική</a:t>
            </a:r>
          </a:p>
          <a:p>
            <a:r>
              <a:rPr lang="el-GR"/>
              <a:t>Δημοκρίτειο Πανεπιστήμιο Θράκης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07375" cy="53975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ΚΛΙΝΙΚΟ ΠΕΡΙΣΤΑΤΙΚΟ</a:t>
            </a: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400" b="1" dirty="0" smtClean="0">
                <a:solidFill>
                  <a:schemeClr val="tx1"/>
                </a:solidFill>
              </a:rPr>
              <a:t>CECT CT score 0-1</a:t>
            </a:r>
            <a:r>
              <a:rPr lang="el-GR" sz="2800" dirty="0" smtClean="0"/>
              <a:t/>
            </a:r>
            <a:br>
              <a:rPr lang="el-GR" sz="2800" dirty="0" smtClean="0"/>
            </a:br>
            <a:endPara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5" name="22 - TextBox"/>
          <p:cNvSpPr txBox="1">
            <a:spLocks noChangeAspect="1" noChangeArrowheads="1"/>
          </p:cNvSpPr>
          <p:nvPr/>
        </p:nvSpPr>
        <p:spPr bwMode="auto">
          <a:xfrm>
            <a:off x="2743200" y="6400800"/>
            <a:ext cx="5724525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n-US" b="1"/>
              <a:t>8/10:</a:t>
            </a:r>
            <a:r>
              <a:rPr lang="el-GR" b="1"/>
              <a:t>ψευδοκύστη</a:t>
            </a:r>
            <a:r>
              <a:rPr lang="en-US" b="1"/>
              <a:t> </a:t>
            </a:r>
            <a:r>
              <a:rPr lang="el-GR" b="1"/>
              <a:t>σώματος-ουράς</a:t>
            </a:r>
            <a:r>
              <a:rPr lang="en-US" b="1"/>
              <a:t> </a:t>
            </a:r>
            <a:r>
              <a:rPr lang="en-US" sz="1600"/>
              <a:t>diam 1</a:t>
            </a:r>
            <a:r>
              <a:rPr lang="el-GR" sz="1600"/>
              <a:t>3,5</a:t>
            </a:r>
            <a:r>
              <a:rPr lang="en-US" sz="1600"/>
              <a:t>x</a:t>
            </a:r>
            <a:r>
              <a:rPr lang="el-GR" sz="1600"/>
              <a:t>9,5</a:t>
            </a:r>
            <a:r>
              <a:rPr lang="en-US" sz="1600"/>
              <a:t>x</a:t>
            </a:r>
            <a:r>
              <a:rPr lang="el-GR" sz="1600"/>
              <a:t>10</a:t>
            </a:r>
            <a:r>
              <a:rPr lang="en-US" sz="1600"/>
              <a:t> </a:t>
            </a:r>
          </a:p>
        </p:txBody>
      </p:sp>
      <p:pic>
        <p:nvPicPr>
          <p:cNvPr id="13316" name="Picture 2" descr="C:\Users\user\Desktop\acute pseudocyst3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838200"/>
            <a:ext cx="446405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3" descr="C:\Users\user\Desktop\acute pseudocyst3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03750" y="838200"/>
            <a:ext cx="446405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07375" cy="5397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ΚΛΙΝΙΚΟ ΠΕΡΙΣΤΑΤΙΚΟ</a:t>
            </a: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l-GR" sz="2800" dirty="0" smtClean="0"/>
              <a:t/>
            </a:r>
            <a:br>
              <a:rPr lang="el-GR" sz="2800" dirty="0" smtClean="0"/>
            </a:br>
            <a:endPara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339" name="22 - TextBox"/>
          <p:cNvSpPr txBox="1">
            <a:spLocks noChangeAspect="1" noChangeArrowheads="1"/>
          </p:cNvSpPr>
          <p:nvPr/>
        </p:nvSpPr>
        <p:spPr bwMode="auto">
          <a:xfrm>
            <a:off x="3670300" y="6400800"/>
            <a:ext cx="47879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l-GR" b="1"/>
              <a:t>εσωτερική κυστεογαστρική αναστόμωση</a:t>
            </a:r>
            <a:r>
              <a:rPr lang="en-US" sz="1600"/>
              <a:t> </a:t>
            </a:r>
          </a:p>
        </p:txBody>
      </p:sp>
      <p:pic>
        <p:nvPicPr>
          <p:cNvPr id="14340" name="Picture 2" descr="C:\Users\user\Desktop\1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836613"/>
            <a:ext cx="446405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4" descr="C:\Users\user\Desktop\3.jpg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750" y="836613"/>
            <a:ext cx="446405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07375" cy="539750"/>
          </a:xfrm>
        </p:spPr>
        <p:txBody>
          <a:bodyPr/>
          <a:lstStyle/>
          <a:p>
            <a:pPr eaLnBrk="1" hangingPunct="1">
              <a:defRPr/>
            </a:pP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ΚΛΙΝΙΚΟ ΠΕΡΙΣΤΑΤΙΚΟ</a:t>
            </a: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l-GR" sz="2800" dirty="0" smtClean="0"/>
              <a:t/>
            </a:r>
            <a:br>
              <a:rPr lang="el-GR" sz="2800" dirty="0" smtClean="0"/>
            </a:br>
            <a:endPara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5363" name="22 - TextBox"/>
          <p:cNvSpPr txBox="1">
            <a:spLocks noChangeAspect="1" noChangeArrowheads="1"/>
          </p:cNvSpPr>
          <p:nvPr/>
        </p:nvSpPr>
        <p:spPr bwMode="auto">
          <a:xfrm>
            <a:off x="3670300" y="6400800"/>
            <a:ext cx="4787900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l-GR" b="1"/>
              <a:t>εσωτερική κυστεογαστρική αναστόμωση</a:t>
            </a:r>
            <a:r>
              <a:rPr lang="en-US" sz="1600"/>
              <a:t> </a:t>
            </a:r>
          </a:p>
        </p:txBody>
      </p:sp>
      <p:pic>
        <p:nvPicPr>
          <p:cNvPr id="15364" name="Picture 2" descr="C:\Users\user\Desktop\4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852488"/>
            <a:ext cx="446405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3" descr="C:\Users\user\Desktop\5.jpg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750" y="852488"/>
            <a:ext cx="446405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" y="814388"/>
            <a:ext cx="7272338" cy="1547812"/>
          </a:xfrm>
          <a:effectLst>
            <a:outerShdw dist="35921" dir="2700000" algn="ctr" rotWithShape="0">
              <a:srgbClr val="4D4D4D"/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en-US" sz="4800" b="1" dirty="0" smtClean="0"/>
              <a:t/>
            </a:r>
            <a:br>
              <a:rPr lang="en-US" sz="4800" b="1" dirty="0" smtClean="0"/>
            </a:br>
            <a:r>
              <a:rPr lang="el-GR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3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ΟΞΕΙΑ ΛΙΘΙΑΣΙΚΗ ΠΑΓΚΡΕΑΤΙΤΙΔΑ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4800" b="1" dirty="0" smtClean="0"/>
          </a:p>
        </p:txBody>
      </p:sp>
      <p:sp>
        <p:nvSpPr>
          <p:cNvPr id="6" name="Rectangle 2"/>
          <p:cNvSpPr txBox="1">
            <a:spLocks noChangeAspect="1" noChangeArrowheads="1"/>
          </p:cNvSpPr>
          <p:nvPr/>
        </p:nvSpPr>
        <p:spPr bwMode="auto">
          <a:xfrm>
            <a:off x="84138" y="2819400"/>
            <a:ext cx="7235825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4D4D4D"/>
            </a:outerShdw>
          </a:effectLst>
        </p:spPr>
        <p:txBody>
          <a:bodyPr anchor="ctr"/>
          <a:lstStyle/>
          <a:p>
            <a:pPr algn="ctr">
              <a:defRPr/>
            </a:pPr>
            <a:endParaRPr lang="el-GR" sz="3200" b="1" kern="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 algn="ctr">
              <a:defRPr/>
            </a:pPr>
            <a:r>
              <a:rPr lang="el-GR" sz="3200" b="1" kern="0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Αναγνωρίζοντας </a:t>
            </a:r>
          </a:p>
          <a:p>
            <a:pPr algn="ctr">
              <a:defRPr/>
            </a:pPr>
            <a:r>
              <a:rPr lang="el-GR" sz="3200" b="1" kern="0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τα σημεία συζήτησης…</a:t>
            </a:r>
          </a:p>
          <a:p>
            <a:pPr algn="ctr">
              <a:defRPr/>
            </a:pPr>
            <a:r>
              <a:rPr lang="el-GR" sz="3200" b="1" kern="0" dirty="0">
                <a:solidFill>
                  <a:srgbClr val="FF6600"/>
                </a:solidFill>
                <a:latin typeface="+mj-lt"/>
                <a:ea typeface="+mj-ea"/>
                <a:cs typeface="+mj-cs"/>
              </a:rPr>
              <a:t>σε έξι ερωτήσεις! </a:t>
            </a:r>
            <a:r>
              <a:rPr lang="en-US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32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48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spect="1" noChangeArrowheads="1"/>
          </p:cNvSpPr>
          <p:nvPr/>
        </p:nvSpPr>
        <p:spPr bwMode="auto">
          <a:xfrm>
            <a:off x="76200" y="4548188"/>
            <a:ext cx="7272338" cy="1547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4D4D4D"/>
            </a:outerShdw>
          </a:effectLst>
        </p:spPr>
        <p:txBody>
          <a:bodyPr anchor="ctr"/>
          <a:lstStyle/>
          <a:p>
            <a:pPr>
              <a:buClr>
                <a:srgbClr val="FF6600"/>
              </a:buClr>
              <a:buSzPct val="105000"/>
              <a:buFont typeface="Wingdings" pitchFamily="2" charset="2"/>
              <a:buChar char="Ø"/>
              <a:defRPr/>
            </a:pPr>
            <a:r>
              <a:rPr lang="el-GR" sz="2000" b="1" kern="0" dirty="0">
                <a:latin typeface="+mj-lt"/>
                <a:ea typeface="+mj-ea"/>
                <a:cs typeface="+mj-cs"/>
              </a:rPr>
              <a:t>Δύσκολη ερμηνεία βιβλιογραφίας-</a:t>
            </a:r>
            <a:endParaRPr lang="el-GR" sz="2000" b="1" kern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ea typeface="+mj-ea"/>
              <a:cs typeface="+mj-cs"/>
            </a:endParaRPr>
          </a:p>
          <a:p>
            <a:pPr>
              <a:buClr>
                <a:srgbClr val="FF6600"/>
              </a:buClr>
              <a:buSzPct val="105000"/>
              <a:defRPr/>
            </a:pPr>
            <a:r>
              <a:rPr lang="el-GR" sz="20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            μεγάλες σειρές ετερογενών πληθυσμών</a:t>
            </a:r>
          </a:p>
          <a:p>
            <a:pPr>
              <a:buClr>
                <a:srgbClr val="FF6600"/>
              </a:buClr>
              <a:buSzPct val="105000"/>
              <a:buFont typeface="Wingdings" pitchFamily="2" charset="2"/>
              <a:buChar char="Ø"/>
              <a:defRPr/>
            </a:pPr>
            <a:r>
              <a:rPr lang="el-GR" sz="20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Διαφορετικά κλινικά σενάρια στη χειρουργική πράξη-</a:t>
            </a:r>
          </a:p>
          <a:p>
            <a:pPr>
              <a:buClr>
                <a:srgbClr val="FF6600"/>
              </a:buClr>
              <a:buSzPct val="105000"/>
              <a:defRPr/>
            </a:pPr>
            <a:r>
              <a:rPr lang="el-GR" sz="2000" b="1" kern="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                            επιστημονική τεκμηρίωση </a:t>
            </a:r>
            <a:r>
              <a:rPr lang="en-US" sz="20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en-US" sz="2000" b="1" kern="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en-US" sz="2000" b="1" kern="0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16389" name="Picture 4" descr="C:\Users\user\Desktop\ΠΑΓΚΡΕΑΤΙΤΙΔΑ &amp; ΨΕΥΔΟΚΥΣΤΗ\pancreatitis film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91400" y="2790825"/>
            <a:ext cx="1728788" cy="1476375"/>
          </a:xfrm>
          <a:prstGeom prst="rect">
            <a:avLst/>
          </a:prstGeom>
          <a:noFill/>
          <a:ln w="12700">
            <a:solidFill>
              <a:srgbClr val="1C1C1C"/>
            </a:solidFill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?</a:t>
            </a:r>
          </a:p>
        </p:txBody>
      </p:sp>
      <p:sp>
        <p:nvSpPr>
          <p:cNvPr id="1741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ΣΗΜΕΙΑ ΣΥΖΗΤΗΣΗΣ ΣΕ ΕΠΕΙΣΟΔΙΟ Ο.Λ.Χ.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133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066800" y="1036638"/>
            <a:ext cx="8077200" cy="5211762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FontTx/>
              <a:buAutoNum type="arabicPeriod"/>
            </a:pPr>
            <a:r>
              <a:rPr lang="el-GR" sz="2400" smtClean="0">
                <a:cs typeface="Times New Roman" pitchFamily="18" charset="0"/>
              </a:rPr>
              <a:t>ποια είναι η συχνότητα ανεύρεσης λίθων στον χοληδόχο πόρο</a:t>
            </a:r>
            <a:r>
              <a:rPr lang="en-US" sz="2400" smtClean="0">
                <a:cs typeface="Times New Roman" pitchFamily="18" charset="0"/>
              </a:rPr>
              <a:t> </a:t>
            </a:r>
            <a:r>
              <a:rPr lang="el-GR" sz="2400" smtClean="0">
                <a:cs typeface="Times New Roman" pitchFamily="18" charset="0"/>
              </a:rPr>
              <a:t>?</a:t>
            </a:r>
            <a:endParaRPr lang="en-CA" sz="2400" smtClean="0"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FontTx/>
              <a:buAutoNum type="arabicPeriod" startAt="2"/>
            </a:pPr>
            <a:r>
              <a:rPr lang="el-GR" sz="2400" smtClean="0">
                <a:cs typeface="Arial" charset="0"/>
              </a:rPr>
              <a:t>μπορεί να αλλάξει την εξέλιξη η αντιμετώπιση των λίθων στον χοληδόχο πόρο ? </a:t>
            </a:r>
            <a:endParaRPr lang="en-US" sz="2400" smtClean="0">
              <a:cs typeface="Arial" charset="0"/>
            </a:endParaRPr>
          </a:p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FontTx/>
              <a:buNone/>
            </a:pPr>
            <a:r>
              <a:rPr lang="en-US" sz="2400" smtClean="0">
                <a:solidFill>
                  <a:srgbClr val="FF6600"/>
                </a:solidFill>
                <a:cs typeface="Arial" charset="0"/>
              </a:rPr>
              <a:t>3.</a:t>
            </a:r>
            <a:r>
              <a:rPr lang="en-US" sz="2400" smtClean="0">
                <a:cs typeface="Arial" charset="0"/>
              </a:rPr>
              <a:t>   </a:t>
            </a:r>
            <a:r>
              <a:rPr lang="el-GR" sz="2400" smtClean="0">
                <a:cs typeface="Arial" charset="0"/>
              </a:rPr>
              <a:t>ποια είναι η διαγνωστική προσέγγιση πιθανής</a:t>
            </a:r>
            <a:r>
              <a:rPr lang="en-US" sz="2400" smtClean="0">
                <a:cs typeface="Arial" charset="0"/>
              </a:rPr>
              <a:t> </a:t>
            </a:r>
            <a:r>
              <a:rPr lang="el-GR" sz="2400" smtClean="0">
                <a:cs typeface="Arial" charset="0"/>
              </a:rPr>
              <a:t> </a:t>
            </a:r>
            <a:r>
              <a:rPr lang="en-US" sz="2400" smtClean="0">
                <a:cs typeface="Arial" charset="0"/>
              </a:rPr>
              <a:t>x</a:t>
            </a:r>
            <a:r>
              <a:rPr lang="el-GR" sz="2400" smtClean="0">
                <a:cs typeface="Arial" charset="0"/>
              </a:rPr>
              <a:t>οληδοχολιθίασης</a:t>
            </a:r>
            <a:r>
              <a:rPr lang="en-US" sz="2400" smtClean="0">
                <a:cs typeface="Arial" charset="0"/>
              </a:rPr>
              <a:t> ?</a:t>
            </a:r>
            <a:endParaRPr lang="en-CA" sz="2400" smtClean="0">
              <a:cs typeface="Arial" charset="0"/>
            </a:endParaRPr>
          </a:p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FontTx/>
              <a:buNone/>
            </a:pPr>
            <a:r>
              <a:rPr lang="en-US" sz="2400" smtClean="0">
                <a:solidFill>
                  <a:srgbClr val="FF6600"/>
                </a:solidFill>
                <a:cs typeface="Times New Roman" pitchFamily="18" charset="0"/>
              </a:rPr>
              <a:t>4.</a:t>
            </a:r>
            <a:r>
              <a:rPr lang="en-US" sz="2400" smtClean="0">
                <a:cs typeface="Times New Roman" pitchFamily="18" charset="0"/>
              </a:rPr>
              <a:t>   </a:t>
            </a:r>
            <a:r>
              <a:rPr lang="el-GR" sz="2400" smtClean="0">
                <a:cs typeface="Times New Roman" pitchFamily="18" charset="0"/>
              </a:rPr>
              <a:t>ποιος είναι ο χρόνος λαπαροσκοπικής</a:t>
            </a:r>
            <a:r>
              <a:rPr lang="en-US" sz="2400" smtClean="0">
                <a:cs typeface="Times New Roman" pitchFamily="18" charset="0"/>
              </a:rPr>
              <a:t> </a:t>
            </a:r>
            <a:r>
              <a:rPr lang="el-GR" sz="2400" smtClean="0">
                <a:cs typeface="Times New Roman" pitchFamily="18" charset="0"/>
              </a:rPr>
              <a:t> χολοκυστεκτομής μετά την ύφεση</a:t>
            </a:r>
            <a:r>
              <a:rPr lang="en-US" sz="2400" smtClean="0">
                <a:cs typeface="Times New Roman" pitchFamily="18" charset="0"/>
              </a:rPr>
              <a:t> ?</a:t>
            </a:r>
            <a:endParaRPr lang="en-CA" sz="2400" i="1" smtClean="0">
              <a:cs typeface="Arial" charset="0"/>
            </a:endParaRPr>
          </a:p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FontTx/>
              <a:buNone/>
            </a:pPr>
            <a:r>
              <a:rPr lang="en-US" sz="2400" smtClean="0">
                <a:solidFill>
                  <a:srgbClr val="FF6600"/>
                </a:solidFill>
                <a:cs typeface="Times New Roman" pitchFamily="18" charset="0"/>
              </a:rPr>
              <a:t>5.</a:t>
            </a:r>
            <a:r>
              <a:rPr lang="en-US" sz="2400" smtClean="0">
                <a:cs typeface="Times New Roman" pitchFamily="18" charset="0"/>
              </a:rPr>
              <a:t>   </a:t>
            </a:r>
            <a:r>
              <a:rPr lang="el-GR" sz="2400" smtClean="0">
                <a:cs typeface="Times New Roman" pitchFamily="18" charset="0"/>
              </a:rPr>
              <a:t>ποιες είναι οι ενδείξεις χειρουργικής παρέμβασης σε τοπικά επιλεγμένη νόσο</a:t>
            </a:r>
            <a:r>
              <a:rPr lang="en-US" sz="2400" smtClean="0">
                <a:cs typeface="Times New Roman" pitchFamily="18" charset="0"/>
              </a:rPr>
              <a:t> ?</a:t>
            </a:r>
          </a:p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FontTx/>
              <a:buNone/>
            </a:pPr>
            <a:r>
              <a:rPr lang="en-US" sz="2400" smtClean="0">
                <a:solidFill>
                  <a:srgbClr val="FF6600"/>
                </a:solidFill>
                <a:cs typeface="Times New Roman" pitchFamily="18" charset="0"/>
              </a:rPr>
              <a:t>6.</a:t>
            </a:r>
            <a:r>
              <a:rPr lang="en-US" sz="2400" smtClean="0">
                <a:cs typeface="Times New Roman" pitchFamily="18" charset="0"/>
              </a:rPr>
              <a:t>   </a:t>
            </a:r>
            <a:r>
              <a:rPr lang="el-GR" sz="2400" smtClean="0">
                <a:cs typeface="Times New Roman" pitchFamily="18" charset="0"/>
              </a:rPr>
              <a:t>ποια είναι η αντιμετώπιση της παγκρεατικής ψευδοκύστης</a:t>
            </a:r>
            <a:r>
              <a:rPr lang="en-US" sz="2400" smtClean="0">
                <a:cs typeface="Times New Roman" pitchFamily="18" charset="0"/>
              </a:rPr>
              <a:t> ?</a:t>
            </a:r>
            <a:endParaRPr lang="en-CA" sz="2400" smtClean="0">
              <a:cs typeface="Times New Roman" pitchFamily="18" charset="0"/>
            </a:endParaRPr>
          </a:p>
        </p:txBody>
      </p:sp>
      <p:sp>
        <p:nvSpPr>
          <p:cNvPr id="6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4648200" y="6477000"/>
            <a:ext cx="3743325" cy="304800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ΧΕΙΡΟΥΡΓΙΚΗ ΚΛΙΝΙΚΗ ΠΡΑΞΗ</a:t>
            </a:r>
            <a:endParaRPr lang="en-US" sz="2000" b="1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nimClr clrSpc="rgb" dir="cw">
                                      <p:cBhvr override="childStyle">
                                        <p:cTn dur="1" fill="hold" display="0" masterRel="nextClick" afterEffect="1"/>
                                        <p:tgtEl>
                                          <p:spTgt spid="133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ppt_c</p:attrName>
                                        </p:attrNameLst>
                                      </p:cBhvr>
                                      <p:to>
                                        <a:srgbClr val="C0C0C0"/>
                                      </p:to>
                                    </p:animClr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23" grpId="0" build="p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1</a:t>
            </a:r>
          </a:p>
        </p:txBody>
      </p:sp>
      <p:sp>
        <p:nvSpPr>
          <p:cNvPr id="18435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" y="0"/>
            <a:ext cx="8686800" cy="838200"/>
          </a:xfrm>
        </p:spPr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Ανεύρεση χολόλιθων στον χοληδόχο πόρο στην Ο.Λ.Π.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914400"/>
            <a:ext cx="7596188" cy="5327650"/>
          </a:xfrm>
        </p:spPr>
        <p:txBody>
          <a:bodyPr/>
          <a:lstStyle/>
          <a:p>
            <a:pPr lvl="2" eaLnBrk="1" hangingPunct="1">
              <a:buClr>
                <a:srgbClr val="FF3300"/>
              </a:buClr>
              <a:buSzPct val="105000"/>
              <a:buFontTx/>
              <a:buNone/>
            </a:pPr>
            <a:r>
              <a:rPr lang="en-US" sz="2000" smtClean="0">
                <a:cs typeface="Times New Roman" pitchFamily="18" charset="0"/>
              </a:rPr>
              <a:t>Opie, 1901:</a:t>
            </a:r>
          </a:p>
          <a:p>
            <a:pPr lvl="2" eaLnBrk="1" hangingPunct="1">
              <a:spcBef>
                <a:spcPct val="0"/>
              </a:spcBef>
              <a:buFontTx/>
              <a:buNone/>
            </a:pPr>
            <a:r>
              <a:rPr lang="en-CA" sz="2000" smtClean="0">
                <a:ea typeface="Arial Unicode MS" pitchFamily="34" charset="-128"/>
                <a:cs typeface="Arial Unicode MS" pitchFamily="34" charset="-128"/>
              </a:rPr>
              <a:t> Post-mortem dissection of bile ducts </a:t>
            </a:r>
            <a:r>
              <a:rPr lang="en-US" sz="2000" smtClean="0">
                <a:cs typeface="Times New Roman" pitchFamily="18" charset="0"/>
              </a:rPr>
              <a:t>with GS</a:t>
            </a:r>
          </a:p>
          <a:p>
            <a:pPr lvl="2" eaLnBrk="1" hangingPunct="1"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 impacted in the ampulla of Vater</a:t>
            </a:r>
          </a:p>
          <a:p>
            <a:pPr lvl="2" eaLnBrk="1" hangingPunct="1">
              <a:buFontTx/>
              <a:buNone/>
            </a:pPr>
            <a:endParaRPr lang="en-CA" sz="2000" smtClean="0">
              <a:ea typeface="Arial Unicode MS" pitchFamily="34" charset="-128"/>
              <a:cs typeface="Arial Unicode MS" pitchFamily="34" charset="-128"/>
            </a:endParaRPr>
          </a:p>
          <a:p>
            <a:pPr lvl="2" eaLnBrk="1" hangingPunct="1">
              <a:spcBef>
                <a:spcPct val="0"/>
              </a:spcBef>
              <a:buClr>
                <a:srgbClr val="FF3300"/>
              </a:buClr>
              <a:buSzPct val="105000"/>
              <a:buFontTx/>
              <a:buNone/>
            </a:pPr>
            <a:endParaRPr lang="en-US" sz="2000" smtClean="0">
              <a:cs typeface="Times New Roman" pitchFamily="18" charset="0"/>
            </a:endParaRPr>
          </a:p>
          <a:p>
            <a:pPr lvl="2" eaLnBrk="1" hangingPunct="1">
              <a:spcBef>
                <a:spcPct val="0"/>
              </a:spcBef>
              <a:buClr>
                <a:srgbClr val="FF3300"/>
              </a:buClr>
              <a:buSzPct val="105000"/>
              <a:buFontTx/>
              <a:buNone/>
            </a:pPr>
            <a:r>
              <a:rPr lang="en-US" sz="2000" smtClean="0">
                <a:cs typeface="Times New Roman" pitchFamily="18" charset="0"/>
              </a:rPr>
              <a:t>Acosta, 1974:</a:t>
            </a:r>
          </a:p>
          <a:p>
            <a:pPr lvl="2" eaLnBrk="1" hangingPunct="1">
              <a:spcBef>
                <a:spcPct val="0"/>
              </a:spcBef>
              <a:buFontTx/>
              <a:buNone/>
            </a:pPr>
            <a:r>
              <a:rPr lang="en-US" sz="2000" smtClean="0">
                <a:cs typeface="Times New Roman" pitchFamily="18" charset="0"/>
              </a:rPr>
              <a:t>GS in 94% within first 10 days of presentation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smtClean="0">
                <a:cs typeface="Times New Roman" pitchFamily="18" charset="0"/>
              </a:rPr>
              <a:t>            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smtClean="0">
                <a:cs typeface="Times New Roman" pitchFamily="18" charset="0"/>
              </a:rPr>
              <a:t>              Kelly, 1976: </a:t>
            </a:r>
          </a:p>
          <a:p>
            <a:pPr marL="533400" lvl="1" indent="-533400" eaLnBrk="1" hangingPunct="1">
              <a:lnSpc>
                <a:spcPct val="90000"/>
              </a:lnSpc>
              <a:buFontTx/>
              <a:buNone/>
            </a:pPr>
            <a:r>
              <a:rPr lang="en-US" sz="2000" smtClean="0">
                <a:ea typeface="Arial Unicode MS" pitchFamily="34" charset="-128"/>
                <a:cs typeface="Times New Roman" pitchFamily="18" charset="0"/>
              </a:rPr>
              <a:t>              </a:t>
            </a:r>
            <a:r>
              <a:rPr lang="en-CA" sz="2000" smtClean="0">
                <a:ea typeface="Arial Unicode MS" pitchFamily="34" charset="-128"/>
                <a:cs typeface="Arial Unicode MS" pitchFamily="34" charset="-128"/>
              </a:rPr>
              <a:t>Stones tended to appear in stool specimens as    </a:t>
            </a:r>
          </a:p>
          <a:p>
            <a:pPr marL="533400" lvl="1" indent="-533400" eaLnBrk="1" hangingPunct="1">
              <a:lnSpc>
                <a:spcPct val="90000"/>
              </a:lnSpc>
              <a:buFontTx/>
              <a:buNone/>
            </a:pPr>
            <a:r>
              <a:rPr lang="en-CA" sz="2000" smtClean="0">
                <a:ea typeface="Arial Unicode MS" pitchFamily="34" charset="-128"/>
                <a:cs typeface="Arial Unicode MS" pitchFamily="34" charset="-128"/>
              </a:rPr>
              <a:t>              symptoms improved, suggesting that passage of   </a:t>
            </a:r>
          </a:p>
          <a:p>
            <a:pPr marL="533400" lvl="1" indent="-533400" eaLnBrk="1" hangingPunct="1">
              <a:lnSpc>
                <a:spcPct val="90000"/>
              </a:lnSpc>
              <a:buFontTx/>
              <a:buNone/>
            </a:pPr>
            <a:r>
              <a:rPr lang="en-CA" sz="2000" smtClean="0">
                <a:ea typeface="Arial Unicode MS" pitchFamily="34" charset="-128"/>
                <a:cs typeface="Arial Unicode MS" pitchFamily="34" charset="-128"/>
              </a:rPr>
              <a:t>              the stone correlates with clinical improvement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endParaRPr lang="en-US" sz="2000" smtClean="0"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smtClean="0">
                <a:cs typeface="Times New Roman" pitchFamily="18" charset="0"/>
              </a:rPr>
              <a:t>              Abound, 1999: 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smtClean="0">
                <a:cs typeface="Times New Roman" pitchFamily="18" charset="0"/>
              </a:rPr>
              <a:t>              CBD stone LR 2,1 in recent pancreatitis</a:t>
            </a:r>
          </a:p>
          <a:p>
            <a:pPr marL="533400" indent="-533400" eaLnBrk="1" hangingPunct="1">
              <a:lnSpc>
                <a:spcPct val="90000"/>
              </a:lnSpc>
              <a:buFontTx/>
              <a:buNone/>
            </a:pPr>
            <a:r>
              <a:rPr lang="en-US" sz="2000" smtClean="0">
                <a:cs typeface="Times New Roman" pitchFamily="18" charset="0"/>
              </a:rPr>
              <a:t>                                 LR 1,5 in recent hyperamylasemia</a:t>
            </a:r>
            <a:endParaRPr lang="en-CA" sz="2000" smtClean="0">
              <a:cs typeface="Times New Roman" pitchFamily="18" charset="0"/>
            </a:endParaRPr>
          </a:p>
        </p:txBody>
      </p:sp>
      <p:sp>
        <p:nvSpPr>
          <p:cNvPr id="6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2554288" y="6400800"/>
            <a:ext cx="5903912" cy="304800"/>
          </a:xfrm>
        </p:spPr>
        <p:txBody>
          <a:bodyPr/>
          <a:lstStyle/>
          <a:p>
            <a:pPr>
              <a:defRPr/>
            </a:pPr>
            <a:r>
              <a:rPr lang="en-US" sz="2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2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2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mechanism for pancreatitis is the gallstone </a:t>
            </a:r>
            <a:r>
              <a:rPr lang="el-GR" sz="2000" b="1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  <a:endParaRPr lang="en-US" sz="2000" b="1" i="1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 Box 6"/>
          <p:cNvSpPr txBox="1">
            <a:spLocks noChangeArrowheads="1"/>
          </p:cNvSpPr>
          <p:nvPr/>
        </p:nvSpPr>
        <p:spPr bwMode="auto">
          <a:xfrm>
            <a:off x="1524000" y="1944688"/>
            <a:ext cx="719931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4D4D4D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ts val="0"/>
              </a:spcBef>
              <a:defRPr/>
            </a:pPr>
            <a:r>
              <a:rPr lang="en-CA" b="1" dirty="0">
                <a:solidFill>
                  <a:srgbClr val="FF3300"/>
                </a:solidFill>
                <a:ea typeface="Arial Unicode MS" pitchFamily="34" charset="-128"/>
                <a:cs typeface="Arial Unicode MS" pitchFamily="34" charset="-128"/>
              </a:rPr>
              <a:t>The causal relationship fell into question when stones in the CBD </a:t>
            </a:r>
          </a:p>
          <a:p>
            <a:pPr algn="ctr">
              <a:spcBef>
                <a:spcPts val="0"/>
              </a:spcBef>
              <a:defRPr/>
            </a:pPr>
            <a:r>
              <a:rPr lang="en-CA" b="1" dirty="0">
                <a:solidFill>
                  <a:srgbClr val="FF3300"/>
                </a:solidFill>
                <a:ea typeface="Arial Unicode MS" pitchFamily="34" charset="-128"/>
                <a:cs typeface="Arial Unicode MS" pitchFamily="34" charset="-128"/>
              </a:rPr>
              <a:t>were frequently NOT found.</a:t>
            </a:r>
            <a:endParaRPr lang="en-US" b="1" dirty="0">
              <a:solidFill>
                <a:srgbClr val="FF3300"/>
              </a:solidFill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709738" y="2819400"/>
            <a:ext cx="6443662" cy="431800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319338" y="4191000"/>
            <a:ext cx="6443662" cy="647700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2319338" y="5524500"/>
            <a:ext cx="6443662" cy="647700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1</a:t>
            </a:r>
          </a:p>
        </p:txBody>
      </p:sp>
      <p:sp>
        <p:nvSpPr>
          <p:cNvPr id="1945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388350" cy="503238"/>
          </a:xfrm>
        </p:spPr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Ανεύρεση χολόλιθων στον χοληδόχο πόρο στην Ο.Λ.Π.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804988"/>
            <a:ext cx="7596188" cy="4427537"/>
          </a:xfrm>
        </p:spPr>
        <p:txBody>
          <a:bodyPr/>
          <a:lstStyle/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SzPct val="110000"/>
              <a:buFont typeface="Wingdings" pitchFamily="2" charset="2"/>
              <a:buChar char="ü"/>
            </a:pPr>
            <a:r>
              <a:rPr lang="el-GR" sz="2000" smtClean="0">
                <a:cs typeface="Times New Roman" pitchFamily="18" charset="0"/>
              </a:rPr>
              <a:t>οι χολόλιθοι προκαλούν παγκρεατίτιδα</a:t>
            </a:r>
            <a:endParaRPr lang="en-US" sz="2000" smtClean="0"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SzPct val="110000"/>
              <a:buFontTx/>
              <a:buNone/>
            </a:pPr>
            <a:endParaRPr lang="el-GR" sz="2000" smtClean="0"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SzPct val="110000"/>
              <a:buFont typeface="Wingdings" pitchFamily="2" charset="2"/>
              <a:buChar char="ü"/>
            </a:pPr>
            <a:r>
              <a:rPr lang="el-GR" sz="2000" smtClean="0">
                <a:cs typeface="Times New Roman" pitchFamily="18" charset="0"/>
              </a:rPr>
              <a:t>οι χολόλιθοι συνήθως περνούν αυτόματα</a:t>
            </a:r>
            <a:endParaRPr lang="en-US" sz="2000" smtClean="0"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SzPct val="110000"/>
              <a:buFontTx/>
              <a:buNone/>
            </a:pPr>
            <a:endParaRPr lang="el-GR" sz="2000" smtClean="0"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SzPct val="110000"/>
              <a:buFont typeface="Wingdings" pitchFamily="2" charset="2"/>
              <a:buChar char="ü"/>
            </a:pPr>
            <a:r>
              <a:rPr lang="el-GR" sz="2000" smtClean="0">
                <a:cs typeface="Times New Roman" pitchFamily="18" charset="0"/>
              </a:rPr>
              <a:t>η συχνότητα ανεύρεσης λίθων στον χοληδόχο πόρο </a:t>
            </a:r>
            <a:r>
              <a:rPr lang="en-US" sz="2000" smtClean="0">
                <a:cs typeface="Times New Roman" pitchFamily="18" charset="0"/>
              </a:rPr>
              <a:t>   </a:t>
            </a:r>
            <a:r>
              <a:rPr lang="el-GR" sz="2000" smtClean="0">
                <a:cs typeface="Times New Roman" pitchFamily="18" charset="0"/>
              </a:rPr>
              <a:t> </a:t>
            </a:r>
            <a:r>
              <a:rPr lang="en-US" sz="2000" smtClean="0">
                <a:cs typeface="Times New Roman" pitchFamily="18" charset="0"/>
              </a:rPr>
              <a:t>  </a:t>
            </a:r>
            <a:r>
              <a:rPr lang="el-GR" sz="2000" smtClean="0">
                <a:cs typeface="Times New Roman" pitchFamily="18" charset="0"/>
              </a:rPr>
              <a:t>μειώνεται με το χρόνο από την έναρξη των</a:t>
            </a:r>
            <a:r>
              <a:rPr lang="en-US" sz="2000" smtClean="0">
                <a:cs typeface="Times New Roman" pitchFamily="18" charset="0"/>
              </a:rPr>
              <a:t> </a:t>
            </a:r>
            <a:r>
              <a:rPr lang="el-GR" sz="2000" smtClean="0">
                <a:cs typeface="Times New Roman" pitchFamily="18" charset="0"/>
              </a:rPr>
              <a:t>συμπτωμάτων</a:t>
            </a:r>
            <a:endParaRPr lang="en-US" sz="2000" smtClean="0"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SzPct val="110000"/>
              <a:buFontTx/>
              <a:buNone/>
            </a:pPr>
            <a:endParaRPr lang="el-GR" sz="2000" smtClean="0">
              <a:cs typeface="Times New Roman" pitchFamily="18" charset="0"/>
            </a:endParaRPr>
          </a:p>
          <a:p>
            <a:pPr marL="533400" indent="-533400" eaLnBrk="1" hangingPunct="1">
              <a:lnSpc>
                <a:spcPct val="90000"/>
              </a:lnSpc>
              <a:buClr>
                <a:srgbClr val="FF6600"/>
              </a:buClr>
              <a:buSzPct val="110000"/>
              <a:buFont typeface="Wingdings" pitchFamily="2" charset="2"/>
              <a:buChar char="ü"/>
            </a:pPr>
            <a:r>
              <a:rPr lang="el-GR" sz="2000" smtClean="0">
                <a:cs typeface="Times New Roman" pitchFamily="18" charset="0"/>
              </a:rPr>
              <a:t>η απομάκρυνση των λίθων από τον χοληδόχο πόρο συνδέεται με ανακούφιση συμπτωμάτων και ύφεση νόσου</a:t>
            </a:r>
            <a:endParaRPr lang="en-CA" sz="2000" smtClean="0">
              <a:cs typeface="Times New Roman" pitchFamily="18" charset="0"/>
            </a:endParaRPr>
          </a:p>
        </p:txBody>
      </p:sp>
      <p:sp>
        <p:nvSpPr>
          <p:cNvPr id="7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78588" y="6400800"/>
            <a:ext cx="1979612" cy="395288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/>
              <a:t> </a:t>
            </a:r>
            <a:r>
              <a:rPr lang="el-GR" sz="2000" b="1" dirty="0" smtClean="0"/>
              <a:t>ΣΥΜΠΕΡΑΣΜΑ</a:t>
            </a:r>
            <a:endParaRPr lang="en-US" sz="2000" b="1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42075" y="6400800"/>
            <a:ext cx="2016125" cy="395288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Βιβλιογραφία</a:t>
            </a:r>
            <a:endParaRPr lang="en-US" sz="2000" b="1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CA" sz="2000" dirty="0" smtClean="0"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CA" sz="2000" dirty="0" smtClean="0">
                <a:ea typeface="Arial Unicode MS" pitchFamily="34" charset="-128"/>
                <a:cs typeface="Arial Unicode MS" pitchFamily="34" charset="-128"/>
              </a:rPr>
              <a:t>Kelly </a:t>
            </a:r>
            <a:r>
              <a:rPr lang="en-US" sz="2000" dirty="0" smtClean="0">
                <a:ea typeface="Arial Unicode MS" pitchFamily="34" charset="-128"/>
                <a:cs typeface="Arial Unicode MS" pitchFamily="34" charset="-128"/>
              </a:rPr>
              <a:t>et al. 1982</a:t>
            </a:r>
            <a:endParaRPr lang="en-CA" sz="2000" dirty="0" smtClean="0">
              <a:ea typeface="Arial Unicode MS" pitchFamily="34" charset="-128"/>
              <a:cs typeface="Arial Unicode MS" pitchFamily="34" charset="-128"/>
            </a:endParaRPr>
          </a:p>
          <a:p>
            <a:pPr eaLnBrk="1" hangingPunct="1">
              <a:buFontTx/>
              <a:buNone/>
              <a:defRPr/>
            </a:pPr>
            <a:r>
              <a:rPr lang="en-CA" sz="2000" dirty="0" smtClean="0">
                <a:ea typeface="Arial Unicode MS" pitchFamily="34" charset="-128"/>
                <a:cs typeface="Arial Unicode MS" pitchFamily="34" charset="-128"/>
              </a:rPr>
              <a:t>Early treatment (&lt;48h) had a </a:t>
            </a:r>
            <a:r>
              <a:rPr lang="en-CA" sz="2000" u="sng" dirty="0" smtClean="0">
                <a:ea typeface="Arial Unicode MS" pitchFamily="34" charset="-128"/>
                <a:cs typeface="Arial Unicode MS" pitchFamily="34" charset="-128"/>
              </a:rPr>
              <a:t>higher mortality</a:t>
            </a:r>
            <a:r>
              <a:rPr lang="en-CA" sz="2000" dirty="0" smtClean="0">
                <a:ea typeface="Arial Unicode MS" pitchFamily="34" charset="-128"/>
                <a:cs typeface="Arial Unicode MS" pitchFamily="34" charset="-128"/>
              </a:rPr>
              <a:t> rate than </a:t>
            </a:r>
          </a:p>
          <a:p>
            <a:pPr eaLnBrk="1" hangingPunct="1">
              <a:buFontTx/>
              <a:buNone/>
              <a:defRPr/>
            </a:pPr>
            <a:r>
              <a:rPr lang="en-CA" sz="2000" dirty="0" smtClean="0">
                <a:ea typeface="Arial Unicode MS" pitchFamily="34" charset="-128"/>
                <a:cs typeface="Arial Unicode MS" pitchFamily="34" charset="-128"/>
              </a:rPr>
              <a:t>late treatment (where incidence of CBD stones less)</a:t>
            </a:r>
          </a:p>
          <a:p>
            <a:pPr algn="ctr"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endParaRPr lang="en-CA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r</a:t>
            </a:r>
            <a:r>
              <a:rPr lang="en-CA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isk</a:t>
            </a:r>
            <a:r>
              <a:rPr lang="en-C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 of </a:t>
            </a:r>
            <a:r>
              <a:rPr lang="en-CA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laparotomy</a:t>
            </a:r>
            <a:r>
              <a:rPr lang="en-C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 outweighed </a:t>
            </a:r>
            <a:endParaRPr lang="el-GR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rial Unicode MS" pitchFamily="34" charset="-128"/>
              <a:cs typeface="Arial Unicode MS" pitchFamily="34" charset="-128"/>
            </a:endParaRPr>
          </a:p>
          <a:p>
            <a:pPr algn="ctr"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en-C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 pitchFamily="34" charset="-128"/>
                <a:cs typeface="Arial Unicode MS" pitchFamily="34" charset="-128"/>
              </a:rPr>
              <a:t>the benefit of removing the CBD stone.</a:t>
            </a:r>
          </a:p>
          <a:p>
            <a:pPr algn="ctr" eaLnBrk="1" hangingPunct="1">
              <a:lnSpc>
                <a:spcPct val="90000"/>
              </a:lnSpc>
              <a:buFontTx/>
              <a:buNone/>
              <a:defRPr/>
            </a:pPr>
            <a:endParaRPr lang="en-CA" sz="2400" dirty="0" smtClean="0">
              <a:ea typeface="Arial Unicode MS" pitchFamily="34" charset="-128"/>
              <a:cs typeface="Arial Unicode MS" pitchFamily="34" charset="-128"/>
            </a:endParaRPr>
          </a:p>
          <a:p>
            <a:pPr marL="341313" lvl="1" indent="-341313" eaLnBrk="1" hangingPunct="1">
              <a:spcBef>
                <a:spcPct val="0"/>
              </a:spcBef>
              <a:buFontTx/>
              <a:buNone/>
              <a:defRPr/>
            </a:pPr>
            <a:r>
              <a:rPr lang="en-CA" sz="2000" dirty="0" err="1" smtClean="0">
                <a:ea typeface="Arial Unicode MS" pitchFamily="34" charset="-128"/>
                <a:cs typeface="Arial Unicode MS" pitchFamily="34" charset="-128"/>
              </a:rPr>
              <a:t>Ranson’s</a:t>
            </a:r>
            <a:r>
              <a:rPr lang="en-CA" sz="2000" dirty="0" smtClean="0">
                <a:ea typeface="Arial Unicode MS" pitchFamily="34" charset="-128"/>
                <a:cs typeface="Arial Unicode MS" pitchFamily="34" charset="-128"/>
              </a:rPr>
              <a:t> score &gt; 3 = higher mortality </a:t>
            </a:r>
          </a:p>
          <a:p>
            <a:pPr marL="341313" lvl="1" indent="-341313" eaLnBrk="1" hangingPunct="1">
              <a:spcBef>
                <a:spcPct val="0"/>
              </a:spcBef>
              <a:buFontTx/>
              <a:buNone/>
              <a:defRPr/>
            </a:pPr>
            <a:r>
              <a:rPr lang="en-CA" sz="2000" dirty="0" smtClean="0">
                <a:ea typeface="Arial Unicode MS" pitchFamily="34" charset="-128"/>
                <a:cs typeface="Arial Unicode MS" pitchFamily="34" charset="-128"/>
              </a:rPr>
              <a:t>if submitted to pancreatic surgery early in their clinical</a:t>
            </a:r>
          </a:p>
          <a:p>
            <a:pPr marL="341313" lvl="1" indent="-341313" eaLnBrk="1" hangingPunct="1">
              <a:spcBef>
                <a:spcPct val="0"/>
              </a:spcBef>
              <a:buFontTx/>
              <a:buNone/>
              <a:defRPr/>
            </a:pPr>
            <a:r>
              <a:rPr lang="en-CA" sz="2000" dirty="0" smtClean="0">
                <a:ea typeface="Arial Unicode MS" pitchFamily="34" charset="-128"/>
                <a:cs typeface="Arial Unicode MS" pitchFamily="34" charset="-128"/>
              </a:rPr>
              <a:t>course.  </a:t>
            </a:r>
          </a:p>
          <a:p>
            <a:pPr eaLnBrk="1" hangingPunct="1">
              <a:lnSpc>
                <a:spcPct val="90000"/>
              </a:lnSpc>
              <a:defRPr/>
            </a:pPr>
            <a:endParaRPr lang="en-CA" sz="2800" dirty="0" smtClean="0"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20484" name="WordArt 4"/>
          <p:cNvSpPr>
            <a:spLocks noChangeArrowheads="1" noChangeShapeType="1" noTextEdit="1"/>
          </p:cNvSpPr>
          <p:nvPr/>
        </p:nvSpPr>
        <p:spPr bwMode="auto">
          <a:xfrm>
            <a:off x="228600" y="12954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2</a:t>
            </a:r>
          </a:p>
        </p:txBody>
      </p:sp>
      <p:sp>
        <p:nvSpPr>
          <p:cNvPr id="18437" name="Rectangle 5"/>
          <p:cNvSpPr>
            <a:spLocks noChangeArrowheads="1"/>
          </p:cNvSpPr>
          <p:nvPr/>
        </p:nvSpPr>
        <p:spPr bwMode="auto">
          <a:xfrm>
            <a:off x="1905000" y="2438400"/>
            <a:ext cx="6443663" cy="863600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204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Αντιμετώπιση χολόλιθων στον χοληδόχο πόρο – Βελτίωση / Ύφεση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9" name="AutoShape 5"/>
          <p:cNvSpPr>
            <a:spLocks noChangeArrowheads="1"/>
          </p:cNvSpPr>
          <p:nvPr/>
        </p:nvSpPr>
        <p:spPr bwMode="auto">
          <a:xfrm>
            <a:off x="4495800" y="4772025"/>
            <a:ext cx="3311525" cy="1476375"/>
          </a:xfrm>
          <a:prstGeom prst="wedgeEllipseCallout">
            <a:avLst>
              <a:gd name="adj1" fmla="val -34704"/>
              <a:gd name="adj2" fmla="val -95403"/>
            </a:avLst>
          </a:prstGeom>
          <a:solidFill>
            <a:srgbClr val="FF3300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defRPr/>
            </a:pP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Pancreatitis</a:t>
            </a:r>
          </a:p>
          <a:p>
            <a:pPr algn="ctr">
              <a:defRPr/>
            </a:pP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NOT</a:t>
            </a:r>
          </a:p>
          <a:p>
            <a:pPr algn="ctr">
              <a:defRPr/>
            </a:pPr>
            <a:r>
              <a:rPr lang="en-US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Resolved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4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7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n-CA" sz="2000" dirty="0" err="1" smtClean="0">
                <a:ea typeface="Arial Unicode MS"/>
                <a:cs typeface="Arial Unicode MS"/>
              </a:rPr>
              <a:t>Neoptolomos</a:t>
            </a:r>
            <a:r>
              <a:rPr lang="en-CA" sz="2000" dirty="0" smtClean="0">
                <a:ea typeface="Arial Unicode MS"/>
                <a:cs typeface="Arial Unicode MS"/>
              </a:rPr>
              <a:t> et al</a:t>
            </a:r>
            <a:r>
              <a:rPr lang="el-GR" sz="2000" dirty="0" smtClean="0">
                <a:ea typeface="Arial Unicode MS"/>
                <a:cs typeface="Arial Unicode MS"/>
              </a:rPr>
              <a:t>, 1988 </a:t>
            </a:r>
            <a:r>
              <a:rPr lang="en-US" sz="2000" dirty="0" smtClean="0">
                <a:ea typeface="Arial Unicode MS"/>
                <a:cs typeface="Arial Unicode MS"/>
              </a:rPr>
              <a:t>Lancet</a:t>
            </a:r>
            <a:r>
              <a:rPr lang="en-CA" sz="2000" dirty="0" smtClean="0">
                <a:ea typeface="Arial Unicode MS"/>
                <a:cs typeface="Arial Unicode MS"/>
              </a:rPr>
              <a:t> </a:t>
            </a:r>
          </a:p>
          <a:p>
            <a:pPr eaLnBrk="1" hangingPunct="1">
              <a:lnSpc>
                <a:spcPct val="90000"/>
              </a:lnSpc>
              <a:buFontTx/>
              <a:buNone/>
              <a:defRPr/>
            </a:pPr>
            <a:endParaRPr lang="en-CA" sz="2000" dirty="0" smtClean="0">
              <a:ea typeface="Arial Unicode MS"/>
              <a:cs typeface="Arial Unicode MS"/>
            </a:endParaRPr>
          </a:p>
          <a:p>
            <a:pPr marL="900000" lvl="2" eaLnBrk="1" hangingPunct="1">
              <a:lnSpc>
                <a:spcPct val="90000"/>
              </a:lnSpc>
              <a:spcBef>
                <a:spcPts val="0"/>
              </a:spcBef>
              <a:buClr>
                <a:srgbClr val="FF6600"/>
              </a:buClr>
              <a:buSzPct val="110000"/>
              <a:defRPr/>
            </a:pPr>
            <a:r>
              <a:rPr lang="en-CA" sz="2000" dirty="0" smtClean="0">
                <a:ea typeface="Arial Unicode MS"/>
                <a:cs typeface="Arial Unicode MS"/>
              </a:rPr>
              <a:t>Statistically significant decrease in LOS for patients with predicted severe pancreatitis who were offered urgent ERCP+ES, </a:t>
            </a:r>
          </a:p>
          <a:p>
            <a:pPr marL="900000" lvl="2" eaLnBrk="1" hangingPunct="1">
              <a:lnSpc>
                <a:spcPct val="90000"/>
              </a:lnSpc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CA" sz="2000" dirty="0" smtClean="0">
                <a:ea typeface="Arial Unicode MS"/>
                <a:cs typeface="Arial Unicode MS"/>
              </a:rPr>
              <a:t>   if a stone was found and removed.   </a:t>
            </a:r>
          </a:p>
          <a:p>
            <a:pPr marL="900000" lvl="2" eaLnBrk="1" hangingPunct="1">
              <a:lnSpc>
                <a:spcPct val="90000"/>
              </a:lnSpc>
              <a:buClr>
                <a:srgbClr val="FF6600"/>
              </a:buClr>
              <a:buSzPct val="110000"/>
              <a:defRPr/>
            </a:pPr>
            <a:r>
              <a:rPr lang="en-CA" sz="2000" dirty="0" smtClean="0">
                <a:ea typeface="Arial Unicode MS"/>
                <a:cs typeface="Arial Unicode MS"/>
              </a:rPr>
              <a:t>Trend for lower incidence of complications and mortality in the severe group who underwent urgent intervention.  </a:t>
            </a:r>
          </a:p>
          <a:p>
            <a:pPr marL="900000" lvl="2" eaLnBrk="1" hangingPunct="1">
              <a:lnSpc>
                <a:spcPct val="90000"/>
              </a:lnSpc>
              <a:buClr>
                <a:srgbClr val="FF6600"/>
              </a:buClr>
              <a:buSzPct val="110000"/>
              <a:buFontTx/>
              <a:buNone/>
              <a:defRPr/>
            </a:pPr>
            <a:endParaRPr lang="en-CA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ea typeface="Arial Unicode MS"/>
              <a:cs typeface="Arial Unicode MS"/>
            </a:endParaRPr>
          </a:p>
          <a:p>
            <a:pPr marL="900000" lvl="2" eaLnBrk="1" hangingPunct="1">
              <a:lnSpc>
                <a:spcPct val="90000"/>
              </a:lnSpc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C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Arial Unicode MS"/>
              </a:rPr>
              <a:t>When the patients with a </a:t>
            </a:r>
            <a:r>
              <a:rPr lang="en-CA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Arial Unicode MS"/>
              </a:rPr>
              <a:t>biliary</a:t>
            </a:r>
            <a:r>
              <a:rPr lang="en-C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Arial Unicode MS"/>
              </a:rPr>
              <a:t> tract indication </a:t>
            </a:r>
          </a:p>
          <a:p>
            <a:pPr marL="900000" lvl="2" eaLnBrk="1" hangingPunct="1">
              <a:lnSpc>
                <a:spcPct val="90000"/>
              </a:lnSpc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C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Arial Unicode MS"/>
              </a:rPr>
              <a:t>for ERCP are removed </a:t>
            </a:r>
          </a:p>
          <a:p>
            <a:pPr marL="900000" lvl="2" eaLnBrk="1" hangingPunct="1">
              <a:lnSpc>
                <a:spcPct val="90000"/>
              </a:lnSpc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C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Arial Unicode MS"/>
              </a:rPr>
              <a:t>there is no significant difference </a:t>
            </a:r>
          </a:p>
          <a:p>
            <a:pPr marL="900000" lvl="2" eaLnBrk="1" hangingPunct="1">
              <a:lnSpc>
                <a:spcPct val="90000"/>
              </a:lnSpc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C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Arial Unicode MS"/>
                <a:cs typeface="Arial Unicode MS"/>
              </a:rPr>
              <a:t>between early and late treatment.</a:t>
            </a:r>
          </a:p>
          <a:p>
            <a:pPr lvl="2" eaLnBrk="1" hangingPunct="1">
              <a:lnSpc>
                <a:spcPct val="90000"/>
              </a:lnSpc>
              <a:defRPr/>
            </a:pPr>
            <a:endParaRPr lang="en-CA" sz="2000" dirty="0" smtClean="0">
              <a:ea typeface="Arial Unicode MS"/>
              <a:cs typeface="Arial Unicode MS"/>
            </a:endParaRPr>
          </a:p>
          <a:p>
            <a:pPr marL="900000" lvl="2" eaLnBrk="1" hangingPunct="1">
              <a:lnSpc>
                <a:spcPct val="90000"/>
              </a:lnSpc>
              <a:buFontTx/>
              <a:buNone/>
              <a:defRPr/>
            </a:pPr>
            <a:r>
              <a:rPr lang="en-CA" sz="1800" dirty="0" smtClean="0">
                <a:ea typeface="Arial Unicode MS"/>
                <a:cs typeface="Arial Unicode MS"/>
              </a:rPr>
              <a:t>             Also demonstrated that there is no increased risk </a:t>
            </a:r>
          </a:p>
          <a:p>
            <a:pPr marL="900000" lvl="2" eaLnBrk="1" hangingPunct="1">
              <a:lnSpc>
                <a:spcPct val="90000"/>
              </a:lnSpc>
              <a:spcBef>
                <a:spcPts val="0"/>
              </a:spcBef>
              <a:buFontTx/>
              <a:buNone/>
              <a:defRPr/>
            </a:pPr>
            <a:r>
              <a:rPr lang="en-CA" sz="1800" dirty="0" smtClean="0">
                <a:ea typeface="Arial Unicode MS"/>
                <a:cs typeface="Arial Unicode MS"/>
              </a:rPr>
              <a:t>             of complications from the ERCP itself.</a:t>
            </a:r>
          </a:p>
        </p:txBody>
      </p:sp>
      <p:sp>
        <p:nvSpPr>
          <p:cNvPr id="21507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2</a:t>
            </a:r>
          </a:p>
        </p:txBody>
      </p:sp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Αντιμετώπιση χολόλιθων στον χοληδόχο πόρο – Βελτίωση / Ύφεση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21509" name="6 - TextBox"/>
          <p:cNvSpPr txBox="1">
            <a:spLocks noChangeArrowheads="1"/>
          </p:cNvSpPr>
          <p:nvPr/>
        </p:nvSpPr>
        <p:spPr bwMode="auto">
          <a:xfrm>
            <a:off x="-609600" y="2590800"/>
            <a:ext cx="1841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endParaRPr lang="el-GR"/>
          </a:p>
        </p:txBody>
      </p:sp>
      <p:sp>
        <p:nvSpPr>
          <p:cNvPr id="10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42075" y="6400800"/>
            <a:ext cx="2016125" cy="395288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Βιβλιογραφία</a:t>
            </a:r>
            <a:endParaRPr lang="en-US" sz="2000" b="1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905000" y="3810000"/>
            <a:ext cx="6443663" cy="1547813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r>
              <a:rPr lang="en-CA" sz="2000" smtClean="0">
                <a:ea typeface="Arial Unicode MS" pitchFamily="34" charset="-128"/>
                <a:cs typeface="Arial Unicode MS" pitchFamily="34" charset="-128"/>
              </a:rPr>
              <a:t>Fan et al., 1993 Engl J Med </a:t>
            </a:r>
          </a:p>
          <a:p>
            <a:pPr eaLnBrk="1" hangingPunct="1">
              <a:buFontTx/>
              <a:buNone/>
            </a:pPr>
            <a:endParaRPr lang="en-CA" sz="2000" smtClean="0">
              <a:ea typeface="Arial Unicode MS" pitchFamily="34" charset="-128"/>
              <a:cs typeface="Arial Unicode MS" pitchFamily="34" charset="-128"/>
            </a:endParaRPr>
          </a:p>
          <a:p>
            <a:pPr marL="898525" lvl="2" eaLnBrk="1" hangingPunct="1">
              <a:buClr>
                <a:srgbClr val="FF6600"/>
              </a:buClr>
              <a:buSzPct val="110000"/>
            </a:pPr>
            <a:r>
              <a:rPr lang="en-CA" sz="2000" smtClean="0">
                <a:ea typeface="Arial Unicode MS" pitchFamily="34" charset="-128"/>
                <a:cs typeface="Arial Unicode MS" pitchFamily="34" charset="-128"/>
              </a:rPr>
              <a:t>There was a non-significant trend </a:t>
            </a:r>
          </a:p>
          <a:p>
            <a:pPr marL="898525" lvl="2" eaLnBrk="1" hangingPunct="1">
              <a:buClr>
                <a:srgbClr val="FF6600"/>
              </a:buClr>
              <a:buSzPct val="110000"/>
              <a:buFontTx/>
              <a:buNone/>
            </a:pPr>
            <a:r>
              <a:rPr lang="en-CA" sz="2000" smtClean="0">
                <a:ea typeface="Arial Unicode MS" pitchFamily="34" charset="-128"/>
                <a:cs typeface="Arial Unicode MS" pitchFamily="34" charset="-128"/>
              </a:rPr>
              <a:t>   of decreased mortality in severe pancreatitis for patients who had urgent intervention.  </a:t>
            </a:r>
          </a:p>
          <a:p>
            <a:pPr marL="898525" lvl="2" eaLnBrk="1" hangingPunct="1">
              <a:buClr>
                <a:srgbClr val="FF6600"/>
              </a:buClr>
              <a:buSzPct val="110000"/>
            </a:pPr>
            <a:endParaRPr lang="en-CA" sz="2000" smtClean="0">
              <a:ea typeface="Arial Unicode MS" pitchFamily="34" charset="-128"/>
              <a:cs typeface="Arial Unicode MS" pitchFamily="34" charset="-128"/>
            </a:endParaRPr>
          </a:p>
          <a:p>
            <a:pPr marL="898525" lvl="2" eaLnBrk="1" hangingPunct="1">
              <a:buClr>
                <a:srgbClr val="FF6600"/>
              </a:buClr>
              <a:buSzPct val="110000"/>
            </a:pPr>
            <a:r>
              <a:rPr lang="en-CA" sz="2000" smtClean="0">
                <a:ea typeface="Arial Unicode MS" pitchFamily="34" charset="-128"/>
                <a:cs typeface="Arial Unicode MS" pitchFamily="34" charset="-128"/>
              </a:rPr>
              <a:t>When gallstone pancreatitis subgroup is analyzed, </a:t>
            </a:r>
          </a:p>
          <a:p>
            <a:pPr marL="898525" lvl="2" eaLnBrk="1" hangingPunct="1">
              <a:buFontTx/>
              <a:buNone/>
            </a:pPr>
            <a:r>
              <a:rPr lang="en-CA" sz="2000" smtClean="0">
                <a:ea typeface="Arial Unicode MS" pitchFamily="34" charset="-128"/>
                <a:cs typeface="Arial Unicode MS" pitchFamily="34" charset="-128"/>
              </a:rPr>
              <a:t>   the only benefit is seen in patients with biliary tract indication for ERCP</a:t>
            </a:r>
          </a:p>
        </p:txBody>
      </p:sp>
      <p:sp>
        <p:nvSpPr>
          <p:cNvPr id="22531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2</a:t>
            </a:r>
          </a:p>
        </p:txBody>
      </p:sp>
      <p:sp>
        <p:nvSpPr>
          <p:cNvPr id="2253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Αντιμετώπιση χολόλιθων στον χοληδόχο πόρο – Βελτίωση / Ύφεση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7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42075" y="6400800"/>
            <a:ext cx="2016125" cy="395288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Βιβλιογραφία</a:t>
            </a:r>
            <a:endParaRPr lang="en-US" sz="2000" b="1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014538" y="3733800"/>
            <a:ext cx="6443662" cy="863600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5088"/>
            <a:ext cx="8207375" cy="468312"/>
          </a:xfrm>
        </p:spPr>
        <p:txBody>
          <a:bodyPr/>
          <a:lstStyle/>
          <a:p>
            <a:pPr eaLnBrk="1" hangingPunct="1">
              <a:defRPr/>
            </a:pPr>
            <a:r>
              <a:rPr lang="el-GR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ΚΛΙΝΙΚΟ ΠΕΡΙΣΤΑΤΙΚΟ</a:t>
            </a:r>
            <a:endPara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123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l-GR" sz="9600" b="1" kern="10" spc="1921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/>
                </a:outerShdw>
              </a:effectLst>
              <a:latin typeface="Haettenschweiler"/>
            </a:endParaRPr>
          </a:p>
        </p:txBody>
      </p:sp>
      <p:pic>
        <p:nvPicPr>
          <p:cNvPr id="5124" name="Picture 6" descr="C:\Users\user\Desktop\ΠΑΓΚΡΕΑΤΙΤΙΔΑ &amp; ΨΕΥΔΟΚΥΣΤΗ\Ανθρωπάκια\image pancreatitis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409825"/>
            <a:ext cx="1295400" cy="2771775"/>
          </a:xfrm>
          <a:prstGeom prst="rect">
            <a:avLst/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pic>
      <p:sp>
        <p:nvSpPr>
          <p:cNvPr id="5125" name="6 - TextBox"/>
          <p:cNvSpPr txBox="1">
            <a:spLocks noChangeArrowheads="1"/>
          </p:cNvSpPr>
          <p:nvPr/>
        </p:nvSpPr>
        <p:spPr bwMode="auto">
          <a:xfrm>
            <a:off x="-76200" y="838200"/>
            <a:ext cx="15113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800" b="1" dirty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♀ </a:t>
            </a:r>
            <a:endParaRPr lang="en-US" sz="2800" b="1" dirty="0">
              <a:solidFill>
                <a:srgbClr val="1C1C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>
              <a:defRPr/>
            </a:pPr>
            <a:r>
              <a:rPr lang="el-GR" b="1" i="1" dirty="0">
                <a:solidFill>
                  <a:srgbClr val="1C1C1C"/>
                </a:solidFill>
                <a:cs typeface="Arial" pitchFamily="34" charset="0"/>
              </a:rPr>
              <a:t>Φ.Ο.,49 ετών</a:t>
            </a:r>
          </a:p>
        </p:txBody>
      </p:sp>
      <p:sp>
        <p:nvSpPr>
          <p:cNvPr id="8" name="7 - TextBox"/>
          <p:cNvSpPr txBox="1"/>
          <p:nvPr/>
        </p:nvSpPr>
        <p:spPr>
          <a:xfrm>
            <a:off x="5410200" y="6400800"/>
            <a:ext cx="29241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chemeClr val="bg2">
                    <a:lumMod val="20000"/>
                    <a:lumOff val="80000"/>
                  </a:schemeClr>
                </a:solidFill>
                <a:cs typeface="Arial" pitchFamily="34" charset="0"/>
              </a:rPr>
              <a:t>ΓΝΝ ΞΑΝΘΗΣ 30/5-3/6</a:t>
            </a:r>
          </a:p>
        </p:txBody>
      </p:sp>
      <p:pic>
        <p:nvPicPr>
          <p:cNvPr id="9" name="Picture 2" descr="mhtml:file://C:\Users\user\Desktop\Ostomy%20Surgery%20Time%20Line%20%20Stomawise%20%20The%20UK%20Support%20Network%20for%20Ostomates%20%20Ileostomy,%20Colostomy%20&amp;%20Urostomy.mht!http://www.stomawise.co.uk/wp-content/uploads/2011/10/timeline14.png"/>
          <p:cNvPicPr preferRelativeResize="0">
            <a:picLocks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785" t="27307" r="-29451" b="61839"/>
          <a:stretch>
            <a:fillRect/>
          </a:stretch>
        </p:blipFill>
        <p:spPr bwMode="auto">
          <a:xfrm>
            <a:off x="1400175" y="1600200"/>
            <a:ext cx="6572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9 - TextBox"/>
          <p:cNvSpPr txBox="1">
            <a:spLocks noChangeArrowheads="1"/>
          </p:cNvSpPr>
          <p:nvPr/>
        </p:nvSpPr>
        <p:spPr bwMode="auto">
          <a:xfrm>
            <a:off x="1676400" y="971550"/>
            <a:ext cx="2336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120000"/>
              <a:buFont typeface="Wingdings" pitchFamily="2" charset="2"/>
              <a:buChar char="ü"/>
              <a:defRPr/>
            </a:pPr>
            <a:r>
              <a:rPr lang="el-GR" b="1" dirty="0">
                <a:cs typeface="Arial" pitchFamily="34" charset="0"/>
              </a:rPr>
              <a:t> </a:t>
            </a:r>
            <a:r>
              <a:rPr lang="el-GR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διάγνωση ΟΛΠ</a:t>
            </a:r>
          </a:p>
        </p:txBody>
      </p:sp>
      <p:sp>
        <p:nvSpPr>
          <p:cNvPr id="5129" name="11 - TextBox"/>
          <p:cNvSpPr txBox="1">
            <a:spLocks noChangeArrowheads="1"/>
          </p:cNvSpPr>
          <p:nvPr/>
        </p:nvSpPr>
        <p:spPr bwMode="auto">
          <a:xfrm>
            <a:off x="1847850" y="2286000"/>
            <a:ext cx="64579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01/6     </a:t>
            </a:r>
            <a:r>
              <a:rPr lang="en-US" b="1"/>
              <a:t>CT scan </a:t>
            </a:r>
            <a:r>
              <a:rPr lang="el-GR" b="1"/>
              <a:t>κοιλίας: οξεία νεκρωτική παγκρεατίτιδα</a:t>
            </a:r>
            <a:endParaRPr lang="el-GR"/>
          </a:p>
        </p:txBody>
      </p:sp>
      <p:sp>
        <p:nvSpPr>
          <p:cNvPr id="5130" name="12 - TextBox"/>
          <p:cNvSpPr txBox="1">
            <a:spLocks noChangeAspect="1" noChangeArrowheads="1"/>
          </p:cNvSpPr>
          <p:nvPr/>
        </p:nvSpPr>
        <p:spPr bwMode="auto">
          <a:xfrm>
            <a:off x="1809750" y="3795713"/>
            <a:ext cx="3816350" cy="395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l-GR" b="1" i="1">
                <a:solidFill>
                  <a:srgbClr val="FF6600"/>
                </a:solidFill>
              </a:rPr>
              <a:t>30/5      </a:t>
            </a:r>
            <a:r>
              <a:rPr lang="en-US" b="1" i="1"/>
              <a:t>Ranson scoring system +1</a:t>
            </a:r>
          </a:p>
          <a:p>
            <a:pPr>
              <a:buClr>
                <a:srgbClr val="FF6600"/>
              </a:buClr>
              <a:buSzPct val="95000"/>
            </a:pPr>
            <a:r>
              <a:rPr lang="en-US" b="1" i="1"/>
              <a:t>              </a:t>
            </a:r>
            <a:endParaRPr lang="en-US" b="1"/>
          </a:p>
          <a:p>
            <a:pPr>
              <a:buClr>
                <a:srgbClr val="FF6600"/>
              </a:buClr>
              <a:buSzPct val="95000"/>
            </a:pPr>
            <a:endParaRPr lang="en-US" b="1"/>
          </a:p>
          <a:p>
            <a:pPr>
              <a:buClr>
                <a:srgbClr val="FF6600"/>
              </a:buClr>
              <a:buSzPct val="95000"/>
            </a:pPr>
            <a:r>
              <a:rPr lang="en-US" b="1"/>
              <a:t>                                                         </a:t>
            </a:r>
          </a:p>
          <a:p>
            <a:r>
              <a:rPr lang="el-GR" b="1"/>
              <a:t> </a:t>
            </a:r>
          </a:p>
        </p:txBody>
      </p:sp>
      <p:sp>
        <p:nvSpPr>
          <p:cNvPr id="5131" name="14 - TextBox"/>
          <p:cNvSpPr txBox="1">
            <a:spLocks noChangeAspect="1" noChangeArrowheads="1"/>
          </p:cNvSpPr>
          <p:nvPr/>
        </p:nvSpPr>
        <p:spPr bwMode="auto">
          <a:xfrm>
            <a:off x="1803400" y="4562475"/>
            <a:ext cx="68834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n-US" b="1" i="1">
                <a:solidFill>
                  <a:srgbClr val="FF6600"/>
                </a:solidFill>
              </a:rPr>
              <a:t>01/6</a:t>
            </a:r>
            <a:r>
              <a:rPr lang="el-GR" b="1" i="1">
                <a:solidFill>
                  <a:srgbClr val="FF6600"/>
                </a:solidFill>
              </a:rPr>
              <a:t> </a:t>
            </a:r>
            <a:r>
              <a:rPr lang="en-US" b="1"/>
              <a:t>CT</a:t>
            </a:r>
            <a:r>
              <a:rPr lang="el-GR" b="1"/>
              <a:t> </a:t>
            </a:r>
            <a:r>
              <a:rPr lang="en-US" b="1"/>
              <a:t>severity index-CTSI = CT grade score+necrosis score</a:t>
            </a:r>
          </a:p>
          <a:p>
            <a:pPr>
              <a:buClr>
                <a:srgbClr val="FF6600"/>
              </a:buClr>
              <a:buSzPct val="95000"/>
            </a:pPr>
            <a:r>
              <a:rPr lang="en-US" b="1"/>
              <a:t>                                                        CT grade score +2</a:t>
            </a:r>
          </a:p>
          <a:p>
            <a:pPr>
              <a:buClr>
                <a:srgbClr val="FF6600"/>
              </a:buClr>
              <a:buSzPct val="95000"/>
            </a:pPr>
            <a:r>
              <a:rPr lang="en-US" b="1"/>
              <a:t>                                                         necrosis score  +2</a:t>
            </a:r>
          </a:p>
        </p:txBody>
      </p:sp>
      <p:sp>
        <p:nvSpPr>
          <p:cNvPr id="5132" name="16 - TextBox"/>
          <p:cNvSpPr txBox="1">
            <a:spLocks noChangeArrowheads="1"/>
          </p:cNvSpPr>
          <p:nvPr/>
        </p:nvSpPr>
        <p:spPr bwMode="auto">
          <a:xfrm>
            <a:off x="1833563" y="1524000"/>
            <a:ext cx="5176837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30/5     </a:t>
            </a:r>
            <a:r>
              <a:rPr lang="en-US" b="1"/>
              <a:t>US</a:t>
            </a:r>
            <a:r>
              <a:rPr lang="el-GR" b="1"/>
              <a:t>: χολολιθίαση-μικρολιθίαση</a:t>
            </a:r>
          </a:p>
          <a:p>
            <a:r>
              <a:rPr lang="el-GR" b="1"/>
              <a:t>                   ενδο-εξω-ηπατικά χολαγγεία  κ.φ.</a:t>
            </a:r>
            <a:endParaRPr lang="el-GR"/>
          </a:p>
        </p:txBody>
      </p:sp>
      <p:pic>
        <p:nvPicPr>
          <p:cNvPr id="22" name="Picture 2" descr="mhtml:file://C:\Users\user\Desktop\Ostomy%20Surgery%20Time%20Line%20%20Stomawise%20%20The%20UK%20Support%20Network%20for%20Ostomates%20%20Ileostomy,%20Colostomy%20&amp;%20Urostomy.mht!http://www.stomawise.co.uk/wp-content/uploads/2011/10/timeline14.png"/>
          <p:cNvPicPr preferRelativeResize="0">
            <a:picLocks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785" t="27307" r="-29451" b="61839"/>
          <a:stretch>
            <a:fillRect/>
          </a:stretch>
        </p:blipFill>
        <p:spPr bwMode="auto">
          <a:xfrm>
            <a:off x="1371600" y="3810000"/>
            <a:ext cx="6572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82" name="9 - TextBox"/>
          <p:cNvSpPr txBox="1">
            <a:spLocks noChangeArrowheads="1"/>
          </p:cNvSpPr>
          <p:nvPr/>
        </p:nvSpPr>
        <p:spPr bwMode="auto">
          <a:xfrm>
            <a:off x="1676400" y="3211513"/>
            <a:ext cx="2909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120000"/>
              <a:buFont typeface="Wingdings" pitchFamily="2" charset="2"/>
              <a:buChar char="ü"/>
              <a:defRPr/>
            </a:pPr>
            <a:r>
              <a:rPr lang="el-GR" b="1" dirty="0">
                <a:cs typeface="Arial" pitchFamily="34" charset="0"/>
              </a:rPr>
              <a:t> </a:t>
            </a:r>
            <a:r>
              <a:rPr lang="el-GR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σταδιοποίηση</a:t>
            </a:r>
            <a:r>
              <a:rPr lang="el-GR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ΟΛΠ</a:t>
            </a:r>
          </a:p>
        </p:txBody>
      </p:sp>
      <p:sp>
        <p:nvSpPr>
          <p:cNvPr id="7183" name="9 - TextBox"/>
          <p:cNvSpPr txBox="1">
            <a:spLocks noChangeArrowheads="1"/>
          </p:cNvSpPr>
          <p:nvPr/>
        </p:nvSpPr>
        <p:spPr bwMode="auto">
          <a:xfrm>
            <a:off x="1676400" y="5573713"/>
            <a:ext cx="5294313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120000"/>
              <a:buFont typeface="Wingdings" pitchFamily="2" charset="2"/>
              <a:buChar char="ü"/>
              <a:defRPr/>
            </a:pPr>
            <a:r>
              <a:rPr lang="el-GR" b="1" dirty="0">
                <a:cs typeface="Arial" pitchFamily="34" charset="0"/>
              </a:rPr>
              <a:t> </a:t>
            </a:r>
            <a:r>
              <a:rPr lang="el-GR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συντηρητική θεραπευτική αντιμετώπιση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914400"/>
            <a:ext cx="7272338" cy="5435600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CA" sz="2000" dirty="0" err="1" smtClean="0">
                <a:ea typeface="Arial Unicode MS" pitchFamily="34" charset="-128"/>
                <a:cs typeface="Arial Unicode MS" pitchFamily="34" charset="-128"/>
              </a:rPr>
              <a:t>Folsch</a:t>
            </a:r>
            <a:r>
              <a:rPr lang="en-CA" sz="2000" dirty="0" smtClean="0">
                <a:ea typeface="Arial Unicode MS" pitchFamily="34" charset="-128"/>
                <a:cs typeface="Arial Unicode MS" pitchFamily="34" charset="-128"/>
              </a:rPr>
              <a:t> et al, 1997, N EJM </a:t>
            </a:r>
          </a:p>
          <a:p>
            <a:pPr eaLnBrk="1" hangingPunct="1">
              <a:buFontTx/>
              <a:buNone/>
              <a:defRPr/>
            </a:pPr>
            <a:r>
              <a:rPr lang="en-CA" sz="2000" dirty="0" smtClean="0">
                <a:ea typeface="Arial Unicode MS" pitchFamily="34" charset="-128"/>
                <a:cs typeface="Arial Unicode MS" pitchFamily="34" charset="-128"/>
              </a:rPr>
              <a:t>     </a:t>
            </a:r>
            <a:r>
              <a:rPr lang="en-US" sz="1800" dirty="0" smtClean="0"/>
              <a:t>238 Patients with no </a:t>
            </a:r>
            <a:r>
              <a:rPr lang="en-US" sz="1800" dirty="0" err="1" smtClean="0"/>
              <a:t>biliary</a:t>
            </a:r>
            <a:r>
              <a:rPr lang="en-US" sz="1800" dirty="0" smtClean="0"/>
              <a:t> obstruction randomized to early ERCP (126) or later ERCP if </a:t>
            </a:r>
            <a:r>
              <a:rPr lang="en-US" sz="1800" dirty="0" err="1" smtClean="0"/>
              <a:t>biliary</a:t>
            </a:r>
            <a:r>
              <a:rPr lang="en-US" sz="1800" dirty="0" smtClean="0"/>
              <a:t> symptoms presented (112)</a:t>
            </a:r>
          </a:p>
          <a:p>
            <a:pPr eaLnBrk="1" hangingPunct="1">
              <a:buFontTx/>
              <a:buNone/>
              <a:defRPr/>
            </a:pPr>
            <a:r>
              <a:rPr lang="en-US" sz="18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did not stratify mild vs. severe pancreatitis</a:t>
            </a:r>
            <a:endParaRPr lang="en-US" sz="1800" dirty="0" smtClean="0"/>
          </a:p>
          <a:p>
            <a:pPr marL="898525" lvl="2" eaLnBrk="1" hangingPunct="1">
              <a:buFontTx/>
              <a:buNone/>
              <a:defRPr/>
            </a:pPr>
            <a:endParaRPr lang="en-US" sz="1800" dirty="0" smtClean="0"/>
          </a:p>
          <a:p>
            <a:pPr marL="898525" lvl="2" eaLnBrk="1" hangingPunct="1">
              <a:buClr>
                <a:srgbClr val="FF6600"/>
              </a:buClr>
              <a:buSzPct val="110000"/>
              <a:defRPr/>
            </a:pPr>
            <a:r>
              <a:rPr lang="en-US" sz="2000" dirty="0" smtClean="0"/>
              <a:t>Early group had more respiratory failure (p&lt;0.03)</a:t>
            </a:r>
          </a:p>
          <a:p>
            <a:pPr marL="898525" lvl="2" eaLnBrk="1" hangingPunct="1">
              <a:buClr>
                <a:srgbClr val="FF6600"/>
              </a:buClr>
              <a:buSzPct val="110000"/>
              <a:buFontTx/>
              <a:buNone/>
              <a:defRPr/>
            </a:pPr>
            <a:endParaRPr lang="en-US" sz="2000" dirty="0" smtClean="0"/>
          </a:p>
          <a:p>
            <a:pPr marL="898525" lvl="2" eaLnBrk="1" hangingPunct="1">
              <a:buClr>
                <a:srgbClr val="FF6600"/>
              </a:buClr>
              <a:buSzPct val="110000"/>
              <a:defRPr/>
            </a:pPr>
            <a:r>
              <a:rPr lang="en-US" sz="2000" dirty="0" smtClean="0"/>
              <a:t>Overall mortality within three months was </a:t>
            </a:r>
          </a:p>
          <a:p>
            <a:pPr marL="898525" lvl="2" eaLnBrk="1" hangingPunct="1"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US" sz="2000" dirty="0" smtClean="0"/>
              <a:t>   11% in the early group  </a:t>
            </a:r>
          </a:p>
          <a:p>
            <a:pPr marL="898525" lvl="2" eaLnBrk="1" hangingPunct="1">
              <a:buFontTx/>
              <a:buNone/>
              <a:defRPr/>
            </a:pPr>
            <a:r>
              <a:rPr lang="en-US" sz="2000" dirty="0" smtClean="0"/>
              <a:t>     6% in the observation group (NSS)</a:t>
            </a:r>
          </a:p>
          <a:p>
            <a:pPr marL="898525" lvl="2" eaLnBrk="1" hangingPunct="1">
              <a:buFontTx/>
              <a:buNone/>
              <a:defRPr/>
            </a:pPr>
            <a:endParaRPr lang="en-US" sz="2000" dirty="0" smtClean="0"/>
          </a:p>
          <a:p>
            <a:pPr marL="898525" lvl="2" eaLnBrk="1" hangingPunct="1">
              <a:buFontTx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A policy of early ERCP and ES does not benefit patients with acute pancreatitis but no </a:t>
            </a:r>
            <a:r>
              <a:rPr lang="en-US" sz="20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biliary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indication.</a:t>
            </a:r>
          </a:p>
          <a:p>
            <a:pPr marL="898525" lvl="2" eaLnBrk="1" hangingPunct="1">
              <a:buFontTx/>
              <a:buNone/>
              <a:defRPr/>
            </a:pPr>
            <a:endParaRPr lang="en-US" sz="2000" dirty="0" smtClean="0"/>
          </a:p>
          <a:p>
            <a:pPr marL="898525" lvl="2" eaLnBrk="1" hangingPunct="1">
              <a:buFontTx/>
              <a:buNone/>
              <a:defRPr/>
            </a:pPr>
            <a:endParaRPr lang="en-US" sz="20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555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2</a:t>
            </a:r>
          </a:p>
        </p:txBody>
      </p:sp>
      <p:sp>
        <p:nvSpPr>
          <p:cNvPr id="2355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Αντιμετώπιση χολόλιθων στον χοληδόχο πόρο – Βελτίωση / Ύφεση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7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42075" y="6400800"/>
            <a:ext cx="2016125" cy="395288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Βιβλιογραφία</a:t>
            </a:r>
            <a:endParaRPr lang="en-US" sz="2000" b="1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014538" y="4648200"/>
            <a:ext cx="6443662" cy="1223963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752600" y="1925638"/>
            <a:ext cx="5184775" cy="360362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buFontTx/>
              <a:buNone/>
            </a:pPr>
            <a:endParaRPr lang="en-US" sz="2000" smtClean="0"/>
          </a:p>
          <a:p>
            <a:pPr eaLnBrk="1" hangingPunct="1">
              <a:buFontTx/>
              <a:buNone/>
            </a:pPr>
            <a:r>
              <a:rPr lang="en-US" sz="2000" smtClean="0"/>
              <a:t>Acosta and Pelligrini, 1997 JACS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marL="898525" lvl="1" eaLnBrk="1" hangingPunct="1">
              <a:buClr>
                <a:srgbClr val="FF6600"/>
              </a:buClr>
              <a:buSzPct val="110000"/>
            </a:pPr>
            <a:r>
              <a:rPr lang="en-US" sz="2000" smtClean="0"/>
              <a:t>Experimental and clinical evidence that</a:t>
            </a:r>
          </a:p>
          <a:p>
            <a:pPr marL="898525" lvl="1" eaLnBrk="1" hangingPunct="1">
              <a:buClr>
                <a:srgbClr val="FF6600"/>
              </a:buClr>
              <a:buSzPct val="110000"/>
              <a:buFontTx/>
              <a:buNone/>
            </a:pPr>
            <a:r>
              <a:rPr lang="en-US" sz="2000" smtClean="0"/>
              <a:t>    the duration of stone impaction </a:t>
            </a:r>
          </a:p>
          <a:p>
            <a:pPr marL="898525" lvl="1" eaLnBrk="1" hangingPunct="1">
              <a:buClr>
                <a:srgbClr val="FF6600"/>
              </a:buClr>
              <a:buSzPct val="110000"/>
              <a:buFontTx/>
              <a:buNone/>
            </a:pPr>
            <a:r>
              <a:rPr lang="en-US" sz="2000" smtClean="0"/>
              <a:t>    correlates with the severity of pancreatitis</a:t>
            </a:r>
          </a:p>
          <a:p>
            <a:pPr marL="898525" lvl="1" eaLnBrk="1" hangingPunct="1">
              <a:buClr>
                <a:srgbClr val="FF6600"/>
              </a:buClr>
              <a:buSzPct val="110000"/>
              <a:buFontTx/>
              <a:buNone/>
            </a:pPr>
            <a:endParaRPr lang="en-US" sz="2000" smtClean="0"/>
          </a:p>
          <a:p>
            <a:pPr marL="898525" lvl="1" eaLnBrk="1" hangingPunct="1">
              <a:buClr>
                <a:srgbClr val="FF6600"/>
              </a:buClr>
              <a:buSzPct val="110000"/>
            </a:pPr>
            <a:r>
              <a:rPr lang="en-US" sz="2000" smtClean="0"/>
              <a:t>Major complications of pancreatitis were rare </a:t>
            </a:r>
          </a:p>
          <a:p>
            <a:pPr marL="898525" lvl="1" eaLnBrk="1" hangingPunct="1">
              <a:buFontTx/>
              <a:buNone/>
            </a:pPr>
            <a:r>
              <a:rPr lang="en-US" sz="2000" smtClean="0"/>
              <a:t>    if the stone passed in &lt;48 hours</a:t>
            </a:r>
          </a:p>
        </p:txBody>
      </p:sp>
      <p:sp>
        <p:nvSpPr>
          <p:cNvPr id="24579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2</a:t>
            </a:r>
          </a:p>
        </p:txBody>
      </p:sp>
      <p:sp>
        <p:nvSpPr>
          <p:cNvPr id="2458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Αντιμετώπιση χολόλιθων στον χοληδόχο πόρο – Βελτίωση / Ύφεση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6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42075" y="6400800"/>
            <a:ext cx="2016125" cy="395288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Βιβλιογραφία</a:t>
            </a:r>
            <a:endParaRPr lang="en-US" sz="2000" b="1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905000" y="2362200"/>
            <a:ext cx="6443663" cy="863600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905000" y="3479800"/>
            <a:ext cx="6443663" cy="863600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914400"/>
            <a:ext cx="7127875" cy="532765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n-US" sz="2000" smtClean="0"/>
              <a:t>Petrov et al., 2008 Surg End – Ann Surg </a:t>
            </a:r>
          </a:p>
          <a:p>
            <a:pPr eaLnBrk="1" hangingPunct="1">
              <a:buFontTx/>
              <a:buNone/>
            </a:pPr>
            <a:r>
              <a:rPr lang="en-US" sz="2000" smtClean="0"/>
              <a:t>Meta-analyses</a:t>
            </a:r>
          </a:p>
          <a:p>
            <a:pPr eaLnBrk="1" hangingPunct="1">
              <a:buFontTx/>
              <a:buNone/>
            </a:pPr>
            <a:endParaRPr lang="en-US" sz="2000" smtClean="0"/>
          </a:p>
          <a:p>
            <a:pPr marL="898525" lvl="1" eaLnBrk="1" hangingPunct="1">
              <a:buClr>
                <a:srgbClr val="FF6600"/>
              </a:buClr>
              <a:buSzPct val="110000"/>
            </a:pPr>
            <a:r>
              <a:rPr lang="en-US" sz="2000" smtClean="0"/>
              <a:t>NO benefits of early ERCP in terms of </a:t>
            </a:r>
          </a:p>
          <a:p>
            <a:pPr marL="898525" lvl="1" eaLnBrk="1" hangingPunct="1">
              <a:buClr>
                <a:srgbClr val="FF6600"/>
              </a:buClr>
              <a:buSzPct val="110000"/>
              <a:buFontTx/>
              <a:buNone/>
            </a:pPr>
            <a:r>
              <a:rPr lang="en-US" sz="2000" smtClean="0"/>
              <a:t>    local pancreatic complications and mortality </a:t>
            </a:r>
          </a:p>
          <a:p>
            <a:pPr marL="898525" lvl="1" eaLnBrk="1" hangingPunct="1">
              <a:buClr>
                <a:srgbClr val="FF6600"/>
              </a:buClr>
              <a:buSzPct val="110000"/>
              <a:buFontTx/>
              <a:buNone/>
            </a:pPr>
            <a:r>
              <a:rPr lang="en-US" sz="2000" smtClean="0"/>
              <a:t>    in patients with predicted </a:t>
            </a:r>
          </a:p>
          <a:p>
            <a:pPr marL="898525" lvl="1" eaLnBrk="1" hangingPunct="1">
              <a:buClr>
                <a:srgbClr val="FF6600"/>
              </a:buClr>
              <a:buSzPct val="110000"/>
              <a:buFontTx/>
              <a:buNone/>
            </a:pPr>
            <a:r>
              <a:rPr lang="en-US" sz="2000" smtClean="0"/>
              <a:t>    mild and severe acute pancreatitis</a:t>
            </a:r>
          </a:p>
          <a:p>
            <a:pPr marL="898525" lvl="1" eaLnBrk="1" hangingPunct="1">
              <a:buClr>
                <a:srgbClr val="FF6600"/>
              </a:buClr>
              <a:buSzPct val="110000"/>
              <a:buFontTx/>
              <a:buNone/>
            </a:pPr>
            <a:endParaRPr lang="en-US" sz="2000" smtClean="0"/>
          </a:p>
          <a:p>
            <a:pPr marL="898525" lvl="1" eaLnBrk="1" hangingPunct="1">
              <a:buClr>
                <a:srgbClr val="FF6600"/>
              </a:buClr>
              <a:buSzPct val="110000"/>
            </a:pPr>
            <a:r>
              <a:rPr lang="en-US" sz="2000" smtClean="0"/>
              <a:t>NO benefits of </a:t>
            </a:r>
          </a:p>
          <a:p>
            <a:pPr marL="898525" lvl="1" eaLnBrk="1" hangingPunct="1">
              <a:buClr>
                <a:srgbClr val="FF6600"/>
              </a:buClr>
              <a:buSzPct val="110000"/>
              <a:buFontTx/>
              <a:buNone/>
            </a:pPr>
            <a:r>
              <a:rPr lang="en-US" sz="2000" smtClean="0"/>
              <a:t>    early ERCP over conservative treatment </a:t>
            </a:r>
          </a:p>
          <a:p>
            <a:pPr marL="898525" lvl="1" eaLnBrk="1" hangingPunct="1">
              <a:buClr>
                <a:srgbClr val="FF6600"/>
              </a:buClr>
              <a:buSzPct val="110000"/>
              <a:buFontTx/>
              <a:buNone/>
            </a:pPr>
            <a:r>
              <a:rPr lang="en-US" sz="2000" smtClean="0"/>
              <a:t>    in terms of complications and mortality </a:t>
            </a:r>
          </a:p>
          <a:p>
            <a:pPr marL="898525" lvl="1" eaLnBrk="1" hangingPunct="1">
              <a:buFontTx/>
              <a:buNone/>
            </a:pPr>
            <a:r>
              <a:rPr lang="en-US" sz="2000" smtClean="0"/>
              <a:t>    both in patients with predicted </a:t>
            </a:r>
          </a:p>
          <a:p>
            <a:pPr marL="898525" lvl="1" eaLnBrk="1" hangingPunct="1">
              <a:buFontTx/>
              <a:buNone/>
            </a:pPr>
            <a:r>
              <a:rPr lang="en-US" sz="2000" smtClean="0"/>
              <a:t>    mild and severe acute pancreatitis</a:t>
            </a:r>
          </a:p>
        </p:txBody>
      </p:sp>
      <p:sp>
        <p:nvSpPr>
          <p:cNvPr id="25603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2</a:t>
            </a:r>
          </a:p>
        </p:txBody>
      </p:sp>
      <p:sp>
        <p:nvSpPr>
          <p:cNvPr id="2560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Αντιμετώπιση χολόλιθων στον χοληδόχο πόρο – Βελτίωση / Ύφεση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6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42075" y="6400800"/>
            <a:ext cx="2016125" cy="395288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Βιβλιογραφία</a:t>
            </a:r>
            <a:endParaRPr lang="en-US" sz="2000" b="1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2057400" y="2027238"/>
            <a:ext cx="6443663" cy="792162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2057400" y="4241800"/>
            <a:ext cx="6443663" cy="684213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914400"/>
            <a:ext cx="7199313" cy="5211763"/>
          </a:xfrm>
        </p:spPr>
        <p:txBody>
          <a:bodyPr/>
          <a:lstStyle/>
          <a:p>
            <a:pPr eaLnBrk="1" hangingPunct="1">
              <a:buFont typeface="Wingdings" pitchFamily="2" charset="2"/>
              <a:buChar char="ü"/>
              <a:defRPr/>
            </a:pPr>
            <a:endParaRPr lang="en-US" sz="2000" dirty="0" smtClean="0"/>
          </a:p>
          <a:p>
            <a:pPr eaLnBrk="1" hangingPunct="1"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2000" dirty="0" smtClean="0"/>
              <a:t>η βιβλιογραφία χαρακτηρίζεται από ετερογένεια πληθυσμών με διαφορετικές ενδείξεις </a:t>
            </a:r>
            <a:r>
              <a:rPr lang="en-US" sz="2000" dirty="0" smtClean="0"/>
              <a:t>ERCP</a:t>
            </a:r>
          </a:p>
          <a:p>
            <a:pPr eaLnBrk="1" hangingPunct="1">
              <a:buClr>
                <a:srgbClr val="FF6600"/>
              </a:buClr>
              <a:buSzPct val="110000"/>
              <a:buFontTx/>
              <a:buNone/>
              <a:defRPr/>
            </a:pPr>
            <a:endParaRPr lang="el-GR" sz="2000" dirty="0" smtClean="0"/>
          </a:p>
          <a:p>
            <a:pPr eaLnBrk="1" hangingPunct="1"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2000" dirty="0" smtClean="0"/>
              <a:t> όταν δεν ανευρίσκεται λίθος στον χοληδόχο πόρο ΔΕΝ υπάρχει απόδειξη ότι η πρώιμη </a:t>
            </a:r>
            <a:r>
              <a:rPr lang="en-US" sz="2000" dirty="0" smtClean="0"/>
              <a:t>ERCP </a:t>
            </a:r>
            <a:r>
              <a:rPr lang="el-GR" sz="2000" dirty="0" smtClean="0"/>
              <a:t>ή/και </a:t>
            </a:r>
            <a:r>
              <a:rPr lang="en-US" sz="2000" dirty="0" smtClean="0"/>
              <a:t>ES </a:t>
            </a:r>
            <a:r>
              <a:rPr lang="el-GR" sz="2000" dirty="0" smtClean="0"/>
              <a:t>βελτιώνει τα ποσοστά επιπλοκών και θνητότητας τόσο στην ήπια όσο και στην βαριά Ο.Λ.Π.</a:t>
            </a:r>
            <a:endParaRPr lang="en-US" sz="2000" dirty="0" smtClean="0"/>
          </a:p>
          <a:p>
            <a:pPr eaLnBrk="1" hangingPunct="1">
              <a:buClr>
                <a:srgbClr val="FF6600"/>
              </a:buClr>
              <a:buSzPct val="110000"/>
              <a:buFontTx/>
              <a:buNone/>
              <a:defRPr/>
            </a:pPr>
            <a:endParaRPr lang="el-GR" sz="2000" dirty="0" smtClean="0"/>
          </a:p>
          <a:p>
            <a:pPr eaLnBrk="1" hangingPunct="1"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2000" dirty="0" smtClean="0"/>
              <a:t>πιθανό όφελος ΙΣΩΣ προσφέρει η </a:t>
            </a:r>
            <a:r>
              <a:rPr lang="en-US" sz="2000" dirty="0" smtClean="0"/>
              <a:t>ERCP </a:t>
            </a:r>
            <a:r>
              <a:rPr lang="el-GR" sz="2000" dirty="0" smtClean="0"/>
              <a:t>σε ασθενείς με βαριά Ο.Λ.Π. και επιδεινούμενο μετεωρισμό εφόσον υπάρχει υποψία λίθου στον χοληδόχο πόρο (?) </a:t>
            </a:r>
          </a:p>
          <a:p>
            <a:pPr eaLnBrk="1" hangingPunct="1">
              <a:buFontTx/>
              <a:buNone/>
              <a:defRPr/>
            </a:pPr>
            <a:r>
              <a:rPr lang="el-GR" sz="2000" dirty="0" smtClean="0"/>
              <a:t>                                                                </a:t>
            </a:r>
            <a:r>
              <a:rPr lang="el-GR" sz="2000" i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 </a:t>
            </a:r>
            <a:r>
              <a:rPr lang="en-US" sz="2000" i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little to lose</a:t>
            </a:r>
            <a:r>
              <a:rPr lang="el-GR" sz="2000" i="1" dirty="0" smtClean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» (?)</a:t>
            </a:r>
          </a:p>
          <a:p>
            <a:pPr eaLnBrk="1" hangingPunct="1">
              <a:buFontTx/>
              <a:buNone/>
              <a:defRPr/>
            </a:pPr>
            <a:endParaRPr lang="en-US" dirty="0" smtClean="0"/>
          </a:p>
        </p:txBody>
      </p:sp>
      <p:sp>
        <p:nvSpPr>
          <p:cNvPr id="26627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2</a:t>
            </a:r>
          </a:p>
        </p:txBody>
      </p:sp>
      <p:sp>
        <p:nvSpPr>
          <p:cNvPr id="2662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Αντιμετώπιση χολόλιθων στον χοληδόχο πόρο στην Ο.Λ.Π.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9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78588" y="6400800"/>
            <a:ext cx="1979612" cy="395288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/>
              <a:t> </a:t>
            </a:r>
            <a:r>
              <a:rPr lang="el-GR" sz="2000" b="1" dirty="0" smtClean="0"/>
              <a:t>ΣΥΜΠΕΡΑΣΜΑ</a:t>
            </a:r>
            <a:endParaRPr lang="en-US" sz="2000" b="1" dirty="0" smtClean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600200" y="2705100"/>
            <a:ext cx="7164388" cy="611188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10" name="Rectangle 5"/>
          <p:cNvSpPr>
            <a:spLocks noChangeArrowheads="1"/>
          </p:cNvSpPr>
          <p:nvPr/>
        </p:nvSpPr>
        <p:spPr bwMode="auto">
          <a:xfrm>
            <a:off x="1600200" y="4035425"/>
            <a:ext cx="7164388" cy="612775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914400"/>
            <a:ext cx="7343775" cy="5211763"/>
          </a:xfrm>
        </p:spPr>
        <p:txBody>
          <a:bodyPr/>
          <a:lstStyle/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ERCP</a:t>
            </a:r>
            <a:r>
              <a:rPr lang="en-US" sz="2000" dirty="0" smtClean="0"/>
              <a:t> – </a:t>
            </a:r>
            <a:r>
              <a:rPr lang="en-US" sz="1800" dirty="0" smtClean="0"/>
              <a:t>endoscopic retrograde </a:t>
            </a:r>
            <a:r>
              <a:rPr lang="en-US" sz="1800" dirty="0" err="1" smtClean="0"/>
              <a:t>cholangiopancreatography</a:t>
            </a:r>
            <a:endParaRPr lang="en-US" sz="1800" dirty="0" smtClean="0"/>
          </a:p>
          <a:p>
            <a:pPr marL="540000" lvl="1" eaLnBrk="1" hangingPunct="1">
              <a:buSzPct val="95000"/>
              <a:buFont typeface="Wingdings" pitchFamily="2" charset="2"/>
              <a:buChar char="Ø"/>
              <a:defRPr/>
            </a:pPr>
            <a:r>
              <a:rPr lang="en-US" sz="1800" dirty="0" smtClean="0"/>
              <a:t>Reported rate of procedure-related complications 3-10%</a:t>
            </a:r>
          </a:p>
          <a:p>
            <a:pPr marL="540000" lvl="1" eaLnBrk="1" hangingPunct="1">
              <a:buSzPct val="95000"/>
              <a:buFont typeface="Wingdings" pitchFamily="2" charset="2"/>
              <a:buChar char="Ø"/>
              <a:defRPr/>
            </a:pPr>
            <a:r>
              <a:rPr lang="en-US" sz="1800" dirty="0" smtClean="0"/>
              <a:t>Capable of detect main bile duct stones in ABP 39-46%</a:t>
            </a:r>
          </a:p>
          <a:p>
            <a:pPr marL="342000" lvl="1" indent="-342000" eaLnBrk="1" hangingPunct="1">
              <a:defRPr/>
            </a:pPr>
            <a:endParaRPr lang="en-US" sz="2400" dirty="0" smtClean="0"/>
          </a:p>
          <a:p>
            <a:pPr marL="342000" lvl="1" indent="-342000" eaLnBrk="1" hangingPunct="1">
              <a:buFontTx/>
              <a:buNone/>
              <a:defRPr/>
            </a:pPr>
            <a:endParaRPr lang="en-US" sz="2400" dirty="0" smtClean="0"/>
          </a:p>
          <a:p>
            <a:pPr marL="342000" lvl="1" indent="-342000" eaLnBrk="1" hangingPunct="1">
              <a:buFontTx/>
              <a:buNone/>
              <a:defRPr/>
            </a:pPr>
            <a:endParaRPr lang="en-US" sz="2400" dirty="0" smtClean="0"/>
          </a:p>
          <a:p>
            <a:pPr marL="342000" lvl="1" indent="-342000" eaLnBrk="1" hangingPunct="1">
              <a:buClr>
                <a:srgbClr val="FF6600"/>
              </a:buClr>
              <a:buSzPct val="110000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MRCP – magnetic resonance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cholangiopancreatograply</a:t>
            </a: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0000" lvl="1" eaLnBrk="1" hangingPunct="1">
              <a:buSzPct val="95000"/>
              <a:buFont typeface="Wingdings" pitchFamily="2" charset="2"/>
              <a:buChar char="Ø"/>
              <a:defRPr/>
            </a:pPr>
            <a:r>
              <a:rPr lang="en-US" sz="2000" dirty="0" smtClean="0"/>
              <a:t>sensitivity 80-99%</a:t>
            </a:r>
          </a:p>
          <a:p>
            <a:pPr marL="540000" lvl="1" eaLnBrk="1" hangingPunct="1">
              <a:buSzPct val="95000"/>
              <a:buFont typeface="Wingdings" pitchFamily="2" charset="2"/>
              <a:buChar char="Ø"/>
              <a:defRPr/>
            </a:pPr>
            <a:r>
              <a:rPr lang="en-US" sz="2000" dirty="0" smtClean="0"/>
              <a:t>specificity 90-99%</a:t>
            </a:r>
          </a:p>
          <a:p>
            <a:pPr marL="540000" lvl="1" eaLnBrk="1" hangingPunct="1">
              <a:buFontTx/>
              <a:buNone/>
              <a:defRPr/>
            </a:pPr>
            <a:endParaRPr lang="en-US" sz="2000" dirty="0" smtClean="0"/>
          </a:p>
          <a:p>
            <a:pPr marL="342000" lvl="1" indent="-342000" eaLnBrk="1" hangingPunct="1">
              <a:buClr>
                <a:srgbClr val="FF6600"/>
              </a:buClr>
              <a:buSzPct val="110000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EUS –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endoscopic </a:t>
            </a:r>
            <a:r>
              <a:rPr lang="en-US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ultrasonography</a:t>
            </a: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540000" lvl="1" eaLnBrk="1" hangingPunct="1">
              <a:buSzPct val="95000"/>
              <a:buFont typeface="Wingdings" pitchFamily="2" charset="2"/>
              <a:buChar char="Ø"/>
              <a:defRPr/>
            </a:pPr>
            <a:r>
              <a:rPr lang="en-US" sz="2000" dirty="0" smtClean="0"/>
              <a:t>sensitivity 85-91%</a:t>
            </a:r>
          </a:p>
          <a:p>
            <a:pPr marL="540000" lvl="1" eaLnBrk="1" hangingPunct="1">
              <a:buSzPct val="95000"/>
              <a:buFont typeface="Wingdings" pitchFamily="2" charset="2"/>
              <a:buChar char="Ø"/>
              <a:defRPr/>
            </a:pPr>
            <a:r>
              <a:rPr lang="en-US" sz="2000" dirty="0" smtClean="0"/>
              <a:t>specificity 85-96%</a:t>
            </a:r>
          </a:p>
        </p:txBody>
      </p:sp>
      <p:sp>
        <p:nvSpPr>
          <p:cNvPr id="27651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3</a:t>
            </a:r>
          </a:p>
        </p:txBody>
      </p:sp>
      <p:sp>
        <p:nvSpPr>
          <p:cNvPr id="2765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Διαγνωστική προσέγγιση λίθων στον χοληδόχο πόρο στην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1774825" y="1981200"/>
            <a:ext cx="7369175" cy="76993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sz="22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71-88% spontaneous </a:t>
            </a:r>
            <a:r>
              <a:rPr lang="en-US" sz="2200" b="1" i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disobstruction</a:t>
            </a:r>
            <a:r>
              <a:rPr lang="en-US" sz="22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</a:p>
          <a:p>
            <a:pPr algn="ctr" eaLnBrk="0" hangingPunct="0">
              <a:defRPr/>
            </a:pPr>
            <a:r>
              <a:rPr lang="en-US" sz="22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within 48h after the onset of acute </a:t>
            </a:r>
            <a:r>
              <a:rPr lang="en-US" sz="2200" b="1" i="1" dirty="0" err="1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biliary</a:t>
            </a:r>
            <a:r>
              <a:rPr lang="en-US" sz="22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pancreatiti</a:t>
            </a:r>
            <a:r>
              <a:rPr lang="en-US" sz="2000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</a:t>
            </a:r>
            <a:endParaRPr lang="el-GR" sz="2000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9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42075" y="6400800"/>
            <a:ext cx="2016125" cy="395288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Βιβλιογραφία</a:t>
            </a:r>
            <a:endParaRPr lang="en-US" sz="2000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914400"/>
            <a:ext cx="7199313" cy="5364163"/>
          </a:xfrm>
        </p:spPr>
        <p:txBody>
          <a:bodyPr/>
          <a:lstStyle/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για τη διάγνωση πιθανής </a:t>
            </a: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l-G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χοληδοχολιθίασης</a:t>
            </a: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ή/και </a:t>
            </a:r>
            <a:r>
              <a:rPr lang="el-G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χολοπαγκρεατικής</a:t>
            </a: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απόφραξης σε Ο.Λ.Π. </a:t>
            </a: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</a:t>
            </a:r>
            <a:r>
              <a:rPr lang="el-GR" sz="1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υπερέχουν η </a:t>
            </a:r>
            <a:r>
              <a:rPr lang="en-US" sz="1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MRCP </a:t>
            </a:r>
            <a:r>
              <a:rPr lang="el-GR" sz="1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και το </a:t>
            </a:r>
            <a:r>
              <a:rPr lang="en-US" sz="1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EUS</a:t>
            </a:r>
            <a:r>
              <a:rPr lang="el-GR" sz="1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έναντι της </a:t>
            </a:r>
            <a:r>
              <a:rPr lang="en-US" sz="1800" dirty="0" smtClean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ERCP </a:t>
            </a:r>
            <a:endParaRPr lang="el-GR" sz="1800" dirty="0" smtClean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με σημαντικά μικρότερο ποσοστό πιθανών επιπλοκών</a:t>
            </a:r>
            <a:endParaRPr lang="en-US" sz="18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>
                <a:srgbClr val="FF6600"/>
              </a:buClr>
              <a:buSzPct val="110000"/>
              <a:buFontTx/>
              <a:buNone/>
              <a:defRPr/>
            </a:pPr>
            <a:endParaRPr lang="el-G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το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EUS </a:t>
            </a: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φαίνεται να πλεονεκτεί σε περιπτώσεις Ο.Λ.Π. καθώς υπερέχει στη διάγνωση της </a:t>
            </a:r>
            <a:r>
              <a:rPr lang="el-GR" sz="1800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μικρολιθίασης</a:t>
            </a: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και επιπλέον, </a:t>
            </a: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l-GR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επιτρέπει σε μια συνεδρία την πιθανά ενδεικνυόμενη </a:t>
            </a:r>
            <a:r>
              <a:rPr lang="en-US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ERCP</a:t>
            </a:r>
          </a:p>
          <a:p>
            <a:pPr eaLnBrk="1" hangingPunct="1">
              <a:buClr>
                <a:srgbClr val="FF6600"/>
              </a:buClr>
              <a:buSzPct val="110000"/>
              <a:buFontTx/>
              <a:buNone/>
              <a:defRPr/>
            </a:pP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ένδειξη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ERCP </a:t>
            </a:r>
            <a:r>
              <a:rPr lang="el-G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σε Ο.Λ.Π. </a:t>
            </a: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l-G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πρέπει να τίθεται μετά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MRCP </a:t>
            </a:r>
            <a:r>
              <a:rPr lang="el-G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ή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EUS</a:t>
            </a:r>
          </a:p>
          <a:p>
            <a:pPr eaLnBrk="1" hangingPunct="1">
              <a:buClr>
                <a:srgbClr val="FF6600"/>
              </a:buClr>
              <a:buSzPct val="110000"/>
              <a:buFontTx/>
              <a:buNone/>
              <a:defRPr/>
            </a:pPr>
            <a:endParaRPr lang="el-G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πρώιμη χρήση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ERCP </a:t>
            </a:r>
            <a:r>
              <a:rPr lang="el-G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θα πρέπει ίσως να περιορίζεται σε ασθενείς με εμμένουσα (&gt;48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h) </a:t>
            </a:r>
            <a:endParaRPr lang="el-G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l-G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απόφραξη του χοληδόχου πόρου</a:t>
            </a:r>
            <a:endParaRPr lang="en-US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675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3</a:t>
            </a:r>
          </a:p>
        </p:txBody>
      </p:sp>
      <p:sp>
        <p:nvSpPr>
          <p:cNvPr id="2867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Διαγνωστική προσέγγιση λίθων στον χοληδόχο πόρο στην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7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78588" y="6400800"/>
            <a:ext cx="1979612" cy="395288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/>
              <a:t> </a:t>
            </a:r>
            <a:r>
              <a:rPr lang="el-GR" sz="2000" b="1" dirty="0" smtClean="0"/>
              <a:t>ΣΥΜΠΕΡΑΣΜΑ</a:t>
            </a:r>
            <a:endParaRPr lang="en-US" sz="2000" b="1" dirty="0" smtClean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600200" y="4156075"/>
            <a:ext cx="6443663" cy="720725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9" name="Rectangle 5"/>
          <p:cNvSpPr>
            <a:spLocks noChangeArrowheads="1"/>
          </p:cNvSpPr>
          <p:nvPr/>
        </p:nvSpPr>
        <p:spPr bwMode="auto">
          <a:xfrm>
            <a:off x="1600200" y="5451475"/>
            <a:ext cx="6443663" cy="720725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914400"/>
            <a:ext cx="7164388" cy="5508625"/>
          </a:xfrm>
        </p:spPr>
        <p:txBody>
          <a:bodyPr/>
          <a:lstStyle/>
          <a:p>
            <a:pPr eaLnBrk="1" hangingPunct="1">
              <a:buClr>
                <a:srgbClr val="FF6600"/>
              </a:buClr>
              <a:buSzPct val="110000"/>
              <a:buFont typeface="Courier New" pitchFamily="49" charset="0"/>
              <a:buChar char="o"/>
              <a:defRPr/>
            </a:pPr>
            <a:r>
              <a:rPr lang="en-US" sz="2000" dirty="0" smtClean="0"/>
              <a:t>     </a:t>
            </a:r>
            <a:r>
              <a:rPr lang="en-US" sz="2000" dirty="0" err="1" smtClean="0"/>
              <a:t>Osbourne</a:t>
            </a:r>
            <a:r>
              <a:rPr lang="en-US" sz="2000" dirty="0" smtClean="0"/>
              <a:t> / </a:t>
            </a:r>
            <a:r>
              <a:rPr lang="en-US" sz="2000" dirty="0" err="1" smtClean="0"/>
              <a:t>Tandelli</a:t>
            </a:r>
            <a:r>
              <a:rPr lang="el-GR" sz="2000" dirty="0" smtClean="0"/>
              <a:t>, 1960 </a:t>
            </a:r>
            <a:r>
              <a:rPr lang="en-US" sz="2000" dirty="0" smtClean="0"/>
              <a:t>BJS </a:t>
            </a:r>
          </a:p>
          <a:p>
            <a:pPr eaLnBrk="1" hangingPunct="1">
              <a:spcBef>
                <a:spcPts val="60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US" sz="2000" dirty="0" smtClean="0"/>
              <a:t>     </a:t>
            </a:r>
            <a:r>
              <a:rPr lang="en-US" sz="1800" dirty="0" smtClean="0"/>
              <a:t>Recommended OC prior to hospital discharge because early risk of recurrent pancreatitis</a:t>
            </a:r>
          </a:p>
          <a:p>
            <a:pPr eaLnBrk="1" hangingPunct="1">
              <a:spcBef>
                <a:spcPts val="600"/>
              </a:spcBef>
              <a:buClr>
                <a:srgbClr val="FF6600"/>
              </a:buClr>
              <a:buSzPct val="110000"/>
              <a:buFontTx/>
              <a:buNone/>
              <a:defRPr/>
            </a:pPr>
            <a:endParaRPr lang="el-GR" sz="2000" dirty="0" smtClean="0"/>
          </a:p>
          <a:p>
            <a:pPr eaLnBrk="1" hangingPunct="1">
              <a:spcBef>
                <a:spcPts val="600"/>
              </a:spcBef>
              <a:buClr>
                <a:srgbClr val="FF6600"/>
              </a:buClr>
              <a:buSzPct val="110000"/>
              <a:buFont typeface="Courier New" pitchFamily="49" charset="0"/>
              <a:buChar char="o"/>
              <a:defRPr/>
            </a:pPr>
            <a:r>
              <a:rPr lang="en-US" sz="2000" dirty="0" smtClean="0"/>
              <a:t>     </a:t>
            </a:r>
            <a:r>
              <a:rPr lang="en-US" sz="2000" dirty="0" err="1" smtClean="0"/>
              <a:t>Uhl</a:t>
            </a:r>
            <a:r>
              <a:rPr lang="en-US" sz="2000" dirty="0" smtClean="0"/>
              <a:t> et al.</a:t>
            </a:r>
            <a:r>
              <a:rPr lang="el-GR" sz="2000" dirty="0" smtClean="0"/>
              <a:t>, 1999 </a:t>
            </a:r>
            <a:r>
              <a:rPr lang="en-US" sz="2000" dirty="0" err="1" smtClean="0"/>
              <a:t>Surg</a:t>
            </a:r>
            <a:r>
              <a:rPr lang="el-GR" sz="2000" dirty="0" smtClean="0"/>
              <a:t> </a:t>
            </a:r>
            <a:r>
              <a:rPr lang="en-US" sz="2000" dirty="0" smtClean="0"/>
              <a:t>End</a:t>
            </a:r>
            <a:r>
              <a:rPr lang="el-GR" sz="2000" dirty="0" smtClean="0"/>
              <a:t> </a:t>
            </a:r>
            <a:endParaRPr lang="en-US" sz="2000" dirty="0" smtClean="0"/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US" sz="2000" dirty="0" smtClean="0"/>
              <a:t>     </a:t>
            </a:r>
            <a:r>
              <a:rPr lang="en-US" sz="1800" dirty="0" smtClean="0">
                <a:solidFill>
                  <a:srgbClr val="FF6600"/>
                </a:solidFill>
              </a:rPr>
              <a:t>Recurrent pancreatitis in  29 – 63%</a:t>
            </a: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US" sz="1800" dirty="0" smtClean="0"/>
              <a:t>      if discharged without </a:t>
            </a:r>
            <a:r>
              <a:rPr lang="en-US" sz="1800" dirty="0" err="1" smtClean="0"/>
              <a:t>cholecystectomy</a:t>
            </a:r>
            <a:endParaRPr lang="en-US" sz="1800" dirty="0" smtClean="0"/>
          </a:p>
          <a:p>
            <a:pPr eaLnBrk="1" hangingPunct="1">
              <a:buClr>
                <a:srgbClr val="FF6600"/>
              </a:buClr>
              <a:buSzPct val="110000"/>
              <a:buFontTx/>
              <a:buNone/>
              <a:defRPr/>
            </a:pPr>
            <a:endParaRPr lang="en-US" sz="2000" dirty="0" smtClean="0"/>
          </a:p>
          <a:p>
            <a:pPr eaLnBrk="1" hangingPunct="1">
              <a:buClr>
                <a:srgbClr val="FF6600"/>
              </a:buClr>
              <a:buSzPct val="110000"/>
              <a:buFont typeface="Courier New" pitchFamily="49" charset="0"/>
              <a:buChar char="o"/>
              <a:defRPr/>
            </a:pPr>
            <a:r>
              <a:rPr lang="en-US" sz="2000" dirty="0" smtClean="0"/>
              <a:t>     Kelly</a:t>
            </a:r>
            <a:r>
              <a:rPr lang="el-GR" sz="2000" dirty="0" smtClean="0"/>
              <a:t>, </a:t>
            </a:r>
            <a:r>
              <a:rPr lang="en-US" sz="2000" dirty="0" smtClean="0"/>
              <a:t>1988</a:t>
            </a:r>
          </a:p>
          <a:p>
            <a:pPr eaLnBrk="1" hangingPunct="1"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US" sz="2000" dirty="0" smtClean="0"/>
              <a:t>     </a:t>
            </a:r>
            <a:r>
              <a:rPr lang="en-US" sz="1800" dirty="0" smtClean="0"/>
              <a:t>RCT OC &lt;/= 3 days after onset  </a:t>
            </a:r>
            <a:r>
              <a:rPr lang="en-US" sz="1800" u="sng" dirty="0" err="1" smtClean="0"/>
              <a:t>vs</a:t>
            </a:r>
            <a:r>
              <a:rPr lang="en-US" sz="1800" dirty="0" smtClean="0"/>
              <a:t>  &gt;/= 3 days</a:t>
            </a:r>
          </a:p>
          <a:p>
            <a:pPr marL="720000" lvl="1" eaLnBrk="1" hangingPunct="1"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US" sz="1800" dirty="0" smtClean="0"/>
              <a:t>                                                           but before discharge</a:t>
            </a:r>
          </a:p>
          <a:p>
            <a:pPr marL="720000" lvl="1"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Higher mortality (3.3 vs. 0%) and </a:t>
            </a:r>
          </a:p>
          <a:p>
            <a:pPr marL="720000" lvl="1"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morbidity (48 vs. 11.3%) with early surgery</a:t>
            </a:r>
            <a:endParaRPr lang="el-GR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Clr>
                <a:srgbClr val="FF6600"/>
              </a:buClr>
              <a:buSzPct val="110000"/>
              <a:buFont typeface="Courier New" pitchFamily="49" charset="0"/>
              <a:buChar char="o"/>
              <a:defRPr/>
            </a:pPr>
            <a:r>
              <a:rPr lang="en-US" sz="2000" dirty="0" smtClean="0"/>
              <a:t>      </a:t>
            </a:r>
            <a:r>
              <a:rPr lang="en-US" sz="2000" dirty="0" err="1" smtClean="0"/>
              <a:t>Borie</a:t>
            </a:r>
            <a:r>
              <a:rPr lang="en-US" sz="2000" dirty="0" smtClean="0"/>
              <a:t> et al.</a:t>
            </a:r>
          </a:p>
          <a:p>
            <a:pPr marL="720000" lvl="1"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dirty="0" smtClean="0"/>
              <a:t>Early operation and &gt;3 </a:t>
            </a:r>
            <a:r>
              <a:rPr lang="en-US" sz="1800" dirty="0" err="1" smtClean="0"/>
              <a:t>Ranson’s</a:t>
            </a:r>
            <a:r>
              <a:rPr lang="en-US" sz="1800" dirty="0" smtClean="0"/>
              <a:t> criteria </a:t>
            </a:r>
          </a:p>
          <a:p>
            <a:pPr marL="720000" lvl="1"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dirty="0" smtClean="0">
                <a:solidFill>
                  <a:srgbClr val="FF6600"/>
                </a:solidFill>
              </a:rPr>
              <a:t>were associated with increased conversion rate</a:t>
            </a: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Tx/>
              <a:buNone/>
              <a:defRPr/>
            </a:pPr>
            <a:endParaRPr lang="en-US" sz="2000" dirty="0" smtClean="0"/>
          </a:p>
          <a:p>
            <a:pPr marL="936000" lvl="2" eaLnBrk="1" hangingPunct="1">
              <a:defRPr/>
            </a:pPr>
            <a:endParaRPr lang="en-US" sz="2000" dirty="0" smtClean="0"/>
          </a:p>
        </p:txBody>
      </p:sp>
      <p:sp>
        <p:nvSpPr>
          <p:cNvPr id="29699" name="WordArt 5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4</a:t>
            </a:r>
          </a:p>
        </p:txBody>
      </p:sp>
      <p:sp>
        <p:nvSpPr>
          <p:cNvPr id="2970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Ο χρόνος λαπαροσκοπικής χολοκυστεκτομής μετά από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7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42075" y="6400800"/>
            <a:ext cx="2016125" cy="395288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Βιβλιογραφία</a:t>
            </a:r>
            <a:endParaRPr lang="en-US" sz="2000" b="1" dirty="0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862138" y="4648200"/>
            <a:ext cx="6443662" cy="684213"/>
          </a:xfrm>
          <a:prstGeom prst="rect">
            <a:avLst/>
          </a:prstGeom>
          <a:noFill/>
          <a:ln w="28575" cmpd="dbl">
            <a:solidFill>
              <a:srgbClr val="FF3300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sz="2000" dirty="0" err="1" smtClean="0"/>
              <a:t>Barkun</a:t>
            </a:r>
            <a:r>
              <a:rPr lang="en-US" sz="2000" dirty="0" smtClean="0"/>
              <a:t> et al. 1994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          </a:t>
            </a:r>
            <a:r>
              <a:rPr lang="en-US" sz="2000" u="sng" dirty="0" smtClean="0"/>
              <a:t>pre-laparoscopic era</a:t>
            </a:r>
          </a:p>
          <a:p>
            <a:pPr marL="972000" lvl="2" eaLnBrk="1" hangingPunct="1">
              <a:buFontTx/>
              <a:buNone/>
              <a:defRPr/>
            </a:pPr>
            <a:r>
              <a:rPr lang="en-US" sz="2000" dirty="0" smtClean="0"/>
              <a:t>                      </a:t>
            </a:r>
            <a:r>
              <a:rPr lang="en-US" sz="1800" dirty="0" smtClean="0"/>
              <a:t>Average time to surgery 9.9 days</a:t>
            </a:r>
          </a:p>
          <a:p>
            <a:pPr marL="972000" lvl="2" eaLnBrk="1" hangingPunct="1">
              <a:buFontTx/>
              <a:buNone/>
              <a:defRPr/>
            </a:pPr>
            <a:r>
              <a:rPr lang="en-US" sz="1800" dirty="0" smtClean="0"/>
              <a:t>                         Complications while waiting 0</a:t>
            </a:r>
            <a:r>
              <a:rPr lang="el-GR" sz="1800" dirty="0" smtClean="0"/>
              <a:t>%</a:t>
            </a:r>
            <a:endParaRPr lang="en-US" sz="1800" dirty="0" smtClean="0"/>
          </a:p>
          <a:p>
            <a:pPr marL="972000" lvl="2" eaLnBrk="1" hangingPunct="1">
              <a:buFontTx/>
              <a:buNone/>
              <a:defRPr/>
            </a:pPr>
            <a:r>
              <a:rPr lang="en-US" sz="2000" u="sng" dirty="0" smtClean="0"/>
              <a:t>early laparoscopic era</a:t>
            </a:r>
          </a:p>
          <a:p>
            <a:pPr marL="972000" lvl="2" eaLnBrk="1" hangingPunct="1">
              <a:spcBef>
                <a:spcPts val="0"/>
              </a:spcBef>
              <a:buFontTx/>
              <a:buNone/>
              <a:defRPr/>
            </a:pPr>
            <a:r>
              <a:rPr lang="en-US" sz="2000" dirty="0" smtClean="0"/>
              <a:t>                      </a:t>
            </a:r>
            <a:r>
              <a:rPr lang="en-US" sz="1800" dirty="0" smtClean="0"/>
              <a:t>Average time to surgery 39.3 days</a:t>
            </a:r>
          </a:p>
          <a:p>
            <a:pPr marL="972000" lvl="2"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dirty="0" smtClean="0"/>
              <a:t>                         Complications while waiting</a:t>
            </a:r>
            <a:r>
              <a:rPr lang="el-GR" sz="1800" dirty="0" smtClean="0"/>
              <a:t> 10,3%</a:t>
            </a:r>
            <a:endParaRPr lang="en-US" sz="1800" dirty="0" smtClean="0"/>
          </a:p>
          <a:p>
            <a:pPr marL="972000" lvl="2" eaLnBrk="1" hangingPunct="1">
              <a:spcBef>
                <a:spcPts val="0"/>
              </a:spcBef>
              <a:buFontTx/>
              <a:buNone/>
              <a:defRPr/>
            </a:pPr>
            <a:endParaRPr lang="en-US" sz="1800" dirty="0" smtClean="0"/>
          </a:p>
          <a:p>
            <a:pPr marL="972000" lvl="2"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Recommended LC on initial hospitalization</a:t>
            </a:r>
          </a:p>
          <a:p>
            <a:pPr marL="720000" lvl="1" eaLnBrk="1" hangingPunct="1">
              <a:buFontTx/>
              <a:buNone/>
              <a:defRPr/>
            </a:pPr>
            <a:endParaRPr lang="en-US" sz="2000" dirty="0" smtClean="0"/>
          </a:p>
          <a:p>
            <a:pPr eaLnBrk="1" hangingPunct="1">
              <a:defRPr/>
            </a:pPr>
            <a:r>
              <a:rPr lang="en-US" sz="2000" dirty="0" err="1" smtClean="0"/>
              <a:t>Pelligrini</a:t>
            </a:r>
            <a:r>
              <a:rPr lang="el-GR" sz="2000" dirty="0" smtClean="0"/>
              <a:t>, 1994 </a:t>
            </a:r>
            <a:r>
              <a:rPr lang="en-US" sz="2000" dirty="0" smtClean="0"/>
              <a:t>AJS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    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NIH Consensus conference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/>
              <a:t>     </a:t>
            </a:r>
          </a:p>
          <a:p>
            <a:pPr eaLnBrk="1" hangingPunct="1">
              <a:buFontTx/>
              <a:buNone/>
              <a:defRPr/>
            </a:pPr>
            <a:r>
              <a:rPr lang="en-US" sz="20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</a:t>
            </a:r>
            <a:r>
              <a:rPr lang="en-US" sz="18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Optimum time 5-6 days following onset of pancreatitis</a:t>
            </a:r>
          </a:p>
          <a:p>
            <a:pPr marL="936000" lvl="2" eaLnBrk="1" hangingPunct="1">
              <a:buFontTx/>
              <a:buNone/>
              <a:defRPr/>
            </a:pPr>
            <a:endParaRPr lang="en-US" sz="2000" dirty="0" smtClean="0"/>
          </a:p>
        </p:txBody>
      </p:sp>
      <p:sp>
        <p:nvSpPr>
          <p:cNvPr id="30723" name="WordArt 5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4</a:t>
            </a:r>
          </a:p>
        </p:txBody>
      </p:sp>
      <p:sp>
        <p:nvSpPr>
          <p:cNvPr id="3072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Ο χρόνος λαπαροσκοπικής χολοκυστεκτομής μετά από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7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42075" y="6400800"/>
            <a:ext cx="2016125" cy="395288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Βιβλιογραφία</a:t>
            </a:r>
            <a:endParaRPr lang="en-US" sz="2000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0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06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50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5060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US" sz="2000" dirty="0" smtClean="0"/>
          </a:p>
          <a:p>
            <a:pPr eaLnBrk="1" hangingPunct="1">
              <a:buClr>
                <a:srgbClr val="FF6600"/>
              </a:buClr>
              <a:buSzPct val="110000"/>
              <a:defRPr/>
            </a:pPr>
            <a:r>
              <a:rPr lang="en-US" sz="2000" dirty="0" smtClean="0"/>
              <a:t>History of pancreatitis has a positive predictive value of 2-8% for presence of CBD stones</a:t>
            </a:r>
          </a:p>
          <a:p>
            <a:pPr eaLnBrk="1" hangingPunct="1">
              <a:buClr>
                <a:srgbClr val="FF6600"/>
              </a:buClr>
              <a:buSzPct val="110000"/>
              <a:buFontTx/>
              <a:buNone/>
              <a:defRPr/>
            </a:pPr>
            <a:endParaRPr lang="en-US" sz="2000" dirty="0" smtClean="0"/>
          </a:p>
          <a:p>
            <a:pPr eaLnBrk="1" hangingPunct="1">
              <a:buClr>
                <a:srgbClr val="FF6600"/>
              </a:buClr>
              <a:buSzPct val="110000"/>
              <a:defRPr/>
            </a:pPr>
            <a:r>
              <a:rPr lang="en-US" sz="2000" dirty="0" smtClean="0"/>
              <a:t>We should investigate and treat potential CBD stones in patients with history of acute </a:t>
            </a:r>
            <a:r>
              <a:rPr lang="en-US" sz="2000" dirty="0" err="1" smtClean="0"/>
              <a:t>biliary</a:t>
            </a:r>
            <a:r>
              <a:rPr lang="en-US" sz="2000" dirty="0" smtClean="0"/>
              <a:t> pancreatitis whenever possible</a:t>
            </a:r>
          </a:p>
          <a:p>
            <a:pPr eaLnBrk="1" hangingPunct="1">
              <a:buFontTx/>
              <a:buNone/>
              <a:defRPr/>
            </a:pPr>
            <a:endParaRPr lang="en-US" sz="2000" dirty="0" smtClean="0"/>
          </a:p>
          <a:p>
            <a:pPr eaLnBrk="1" hangingPunct="1">
              <a:buFontTx/>
              <a:buNone/>
              <a:defRPr/>
            </a:pPr>
            <a:r>
              <a:rPr lang="en-US" sz="2400" i="1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Debate:</a:t>
            </a:r>
            <a:r>
              <a:rPr lang="en-US" sz="2000" dirty="0" smtClean="0"/>
              <a:t> 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pre-op ERCP  </a:t>
            </a:r>
            <a:r>
              <a:rPr lang="en-US" sz="20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planned LC + I0C + stone removal</a:t>
            </a:r>
          </a:p>
          <a:p>
            <a:pPr eaLnBrk="1" hangingPunct="1">
              <a:buFontTx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</a:t>
            </a:r>
            <a:r>
              <a:rPr lang="en-US" sz="2000" u="sng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vs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planned LC + post-op ERCP</a:t>
            </a:r>
          </a:p>
        </p:txBody>
      </p:sp>
      <p:sp>
        <p:nvSpPr>
          <p:cNvPr id="31747" name="WordArt 5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4</a:t>
            </a:r>
          </a:p>
        </p:txBody>
      </p:sp>
      <p:sp>
        <p:nvSpPr>
          <p:cNvPr id="3174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Ο χρόνος λαπαροσκοπικής χολοκυστεκτομής μετά από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7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42075" y="6400800"/>
            <a:ext cx="2016125" cy="395288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Βιβλιογραφία</a:t>
            </a:r>
            <a:endParaRPr lang="en-US" sz="2000" b="1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6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00200" y="914400"/>
            <a:ext cx="7086600" cy="5327650"/>
          </a:xfrm>
        </p:spPr>
        <p:txBody>
          <a:bodyPr/>
          <a:lstStyle/>
          <a:p>
            <a:pPr eaLnBrk="1" hangingPunct="1">
              <a:defRPr/>
            </a:pPr>
            <a:r>
              <a:rPr lang="en-CA" sz="2000" dirty="0" smtClean="0"/>
              <a:t>Four randomized trials favoured one stage </a:t>
            </a:r>
          </a:p>
          <a:p>
            <a:pPr marL="720000" eaLnBrk="1" hangingPunct="1">
              <a:buFontTx/>
              <a:buNone/>
              <a:defRPr/>
            </a:pPr>
            <a:r>
              <a:rPr lang="en-CA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OC/IOC/OCBDE  </a:t>
            </a:r>
            <a:r>
              <a:rPr lang="en-CA" sz="2000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over</a:t>
            </a:r>
            <a:r>
              <a:rPr lang="en-CA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pre op ERCP + OC</a:t>
            </a:r>
          </a:p>
          <a:p>
            <a:pPr marL="342000" lvl="1" indent="-342000" eaLnBrk="1" hangingPunct="1">
              <a:defRPr/>
            </a:pPr>
            <a:r>
              <a:rPr lang="en-CA" sz="2000" dirty="0" err="1" smtClean="0"/>
              <a:t>Neoptolemos</a:t>
            </a:r>
            <a:r>
              <a:rPr lang="en-CA" sz="2000" dirty="0" smtClean="0"/>
              <a:t> and Carr-Locke</a:t>
            </a:r>
          </a:p>
          <a:p>
            <a:pPr marL="720000" lvl="2" indent="-342000" eaLnBrk="1" hangingPunct="1">
              <a:buFontTx/>
              <a:buNone/>
              <a:defRPr/>
            </a:pPr>
            <a:r>
              <a:rPr lang="en-CA" sz="2000" dirty="0" smtClean="0"/>
              <a:t>                    pre-op ERCP = 3.6% mortality</a:t>
            </a:r>
          </a:p>
          <a:p>
            <a:pPr marL="720000" lvl="2" indent="-342000" eaLnBrk="1" hangingPunct="1">
              <a:buFontTx/>
              <a:buNone/>
              <a:defRPr/>
            </a:pPr>
            <a:r>
              <a:rPr lang="en-CA" sz="2000" dirty="0" smtClean="0"/>
              <a:t>                    one stage OR = 1.7% mortality</a:t>
            </a:r>
          </a:p>
          <a:p>
            <a:pPr marL="720000" lvl="2" indent="-342000" eaLnBrk="1" hangingPunct="1">
              <a:buFontTx/>
              <a:buNone/>
              <a:defRPr/>
            </a:pPr>
            <a:endParaRPr lang="en-CA" sz="2000" dirty="0" smtClean="0"/>
          </a:p>
          <a:p>
            <a:pPr eaLnBrk="1" hangingPunct="1">
              <a:defRPr/>
            </a:pPr>
            <a:r>
              <a:rPr lang="en-CA" sz="2000" dirty="0" smtClean="0"/>
              <a:t>Sees et al</a:t>
            </a:r>
          </a:p>
          <a:p>
            <a:pPr eaLnBrk="1" hangingPunct="1">
              <a:buFontTx/>
              <a:buNone/>
              <a:defRPr/>
            </a:pPr>
            <a:r>
              <a:rPr lang="en-CA" sz="2000" dirty="0" smtClean="0"/>
              <a:t>     </a:t>
            </a:r>
            <a:r>
              <a:rPr lang="en-CA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LC/OCBDE  </a:t>
            </a:r>
            <a:r>
              <a:rPr lang="en-CA" sz="2000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shorter LOS than </a:t>
            </a:r>
            <a:r>
              <a:rPr lang="en-CA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pre-op ERCP/LC </a:t>
            </a:r>
            <a:r>
              <a:rPr lang="en-CA" sz="2000" dirty="0" smtClean="0">
                <a:sym typeface="Wingdings" pitchFamily="2" charset="2"/>
              </a:rPr>
              <a:t>               </a:t>
            </a:r>
          </a:p>
          <a:p>
            <a:pPr marL="720000" lvl="1" eaLnBrk="1" hangingPunct="1">
              <a:buFontTx/>
              <a:buNone/>
              <a:defRPr/>
            </a:pPr>
            <a:r>
              <a:rPr lang="en-CA" sz="2000" dirty="0" smtClean="0">
                <a:sym typeface="Wingdings" pitchFamily="2" charset="2"/>
              </a:rPr>
              <a:t>                                                 ERCP pancreatitis</a:t>
            </a:r>
          </a:p>
          <a:p>
            <a:pPr marL="720000" lvl="1" eaLnBrk="1" hangingPunct="1">
              <a:buFontTx/>
              <a:buNone/>
              <a:defRPr/>
            </a:pPr>
            <a:endParaRPr lang="en-CA" sz="2000" dirty="0" smtClean="0">
              <a:sym typeface="Wingdings" pitchFamily="2" charset="2"/>
            </a:endParaRPr>
          </a:p>
          <a:p>
            <a:pPr eaLnBrk="1" hangingPunct="1">
              <a:defRPr/>
            </a:pPr>
            <a:r>
              <a:rPr lang="en-CA" sz="2000" dirty="0" err="1" smtClean="0"/>
              <a:t>Cuschieri</a:t>
            </a:r>
            <a:r>
              <a:rPr lang="en-CA" sz="2000" dirty="0" smtClean="0"/>
              <a:t> et al,  </a:t>
            </a:r>
            <a:r>
              <a:rPr lang="en-CA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European Collaborative Trial</a:t>
            </a:r>
          </a:p>
          <a:p>
            <a:pPr marL="720000" lvl="1" indent="-342000" eaLnBrk="1" hangingPunct="1">
              <a:buFontTx/>
              <a:buNone/>
              <a:defRPr/>
            </a:pPr>
            <a:r>
              <a:rPr lang="en-CA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LC/IOC +/- LCBDE  </a:t>
            </a:r>
            <a:r>
              <a:rPr lang="en-CA" sz="2000" u="sng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superior to</a:t>
            </a:r>
            <a:r>
              <a:rPr lang="en-CA" sz="20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pre op ERCP/LC</a:t>
            </a:r>
          </a:p>
          <a:p>
            <a:pPr eaLnBrk="1" hangingPunct="1">
              <a:buFontTx/>
              <a:buNone/>
              <a:defRPr/>
            </a:pPr>
            <a:endParaRPr lang="en-CA" sz="2800" dirty="0" smtClean="0"/>
          </a:p>
          <a:p>
            <a:pPr marL="720000" lvl="2" indent="-342000" eaLnBrk="1" hangingPunct="1">
              <a:buFont typeface="Wingdings" pitchFamily="2" charset="2"/>
              <a:buChar char="Ø"/>
              <a:defRPr/>
            </a:pPr>
            <a:endParaRPr lang="en-CA" sz="2000" dirty="0" smtClean="0"/>
          </a:p>
          <a:p>
            <a:pPr eaLnBrk="1" hangingPunct="1">
              <a:buFontTx/>
              <a:buNone/>
              <a:defRPr/>
            </a:pPr>
            <a:endParaRPr lang="en-US" sz="2000" dirty="0" smtClean="0"/>
          </a:p>
        </p:txBody>
      </p:sp>
      <p:sp>
        <p:nvSpPr>
          <p:cNvPr id="32771" name="WordArt 5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4</a:t>
            </a:r>
          </a:p>
        </p:txBody>
      </p:sp>
      <p:sp>
        <p:nvSpPr>
          <p:cNvPr id="3277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Ο χρόνος λαπαροσκοπικής χολοκυστεκτομής μετά από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8" name="Oval 5"/>
          <p:cNvSpPr>
            <a:spLocks noChangeArrowheads="1"/>
          </p:cNvSpPr>
          <p:nvPr/>
        </p:nvSpPr>
        <p:spPr bwMode="auto">
          <a:xfrm>
            <a:off x="4779963" y="1958975"/>
            <a:ext cx="2916237" cy="936625"/>
          </a:xfrm>
          <a:prstGeom prst="ellipse">
            <a:avLst/>
          </a:prstGeom>
          <a:noFill/>
          <a:ln w="12700">
            <a:solidFill>
              <a:srgbClr val="FF66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l-GR"/>
          </a:p>
        </p:txBody>
      </p:sp>
      <p:sp>
        <p:nvSpPr>
          <p:cNvPr id="7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42075" y="6400800"/>
            <a:ext cx="2016125" cy="395288"/>
          </a:xfrm>
        </p:spPr>
        <p:txBody>
          <a:bodyPr/>
          <a:lstStyle/>
          <a:p>
            <a:pPr>
              <a:defRPr/>
            </a:pPr>
            <a:r>
              <a:rPr lang="el-GR" sz="2000" b="1" dirty="0" smtClean="0"/>
              <a:t>Βιβλιογραφία</a:t>
            </a:r>
            <a:endParaRPr lang="en-US" sz="2000" b="1" dirty="0"/>
          </a:p>
        </p:txBody>
      </p:sp>
      <p:sp>
        <p:nvSpPr>
          <p:cNvPr id="9" name="3 - Θέση υποσέλιδου"/>
          <p:cNvSpPr txBox="1">
            <a:spLocks/>
          </p:cNvSpPr>
          <p:nvPr/>
        </p:nvSpPr>
        <p:spPr bwMode="auto">
          <a:xfrm>
            <a:off x="3429000" y="6400800"/>
            <a:ext cx="29876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sz="2000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cs"/>
              </a:rPr>
              <a:t>“voluminous literature”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5088"/>
            <a:ext cx="8207375" cy="468312"/>
          </a:xfrm>
        </p:spPr>
        <p:txBody>
          <a:bodyPr/>
          <a:lstStyle/>
          <a:p>
            <a:pPr eaLnBrk="1" hangingPunct="1">
              <a:defRPr/>
            </a:pPr>
            <a:r>
              <a:rPr lang="el-GR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ΚΛΙΝΙΚΟ ΠΕΡΙΣΤΑΤΙΚΟ</a:t>
            </a:r>
            <a:endPara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147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l-GR" sz="9600" b="1" kern="10" spc="1921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/>
                </a:outerShdw>
              </a:effectLst>
              <a:latin typeface="Haettenschweiler"/>
            </a:endParaRPr>
          </a:p>
        </p:txBody>
      </p:sp>
      <p:pic>
        <p:nvPicPr>
          <p:cNvPr id="6148" name="Picture 6" descr="C:\Users\user\Desktop\ΠΑΓΚΡΕΑΤΙΤΙΔΑ &amp; ΨΕΥΔΟΚΥΣΤΗ\Ανθρωπάκια\image pancreatitis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409825"/>
            <a:ext cx="1295400" cy="2771775"/>
          </a:xfrm>
          <a:prstGeom prst="rect">
            <a:avLst/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pic>
      <p:sp>
        <p:nvSpPr>
          <p:cNvPr id="8" name="7 - TextBox"/>
          <p:cNvSpPr txBox="1"/>
          <p:nvPr/>
        </p:nvSpPr>
        <p:spPr>
          <a:xfrm>
            <a:off x="6205538" y="6400800"/>
            <a:ext cx="2176462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chemeClr val="bg2">
                    <a:lumMod val="20000"/>
                    <a:lumOff val="80000"/>
                  </a:schemeClr>
                </a:solidFill>
                <a:cs typeface="Arial" pitchFamily="34" charset="0"/>
              </a:rPr>
              <a:t>A’</a:t>
            </a:r>
            <a:r>
              <a:rPr lang="el-GR" sz="2000" b="1" dirty="0">
                <a:solidFill>
                  <a:schemeClr val="bg2">
                    <a:lumMod val="20000"/>
                    <a:lumOff val="80000"/>
                  </a:schemeClr>
                </a:solidFill>
                <a:cs typeface="Arial" pitchFamily="34" charset="0"/>
              </a:rPr>
              <a:t>ΠΧΚ ΠΓΝΑ 3/6</a:t>
            </a:r>
          </a:p>
        </p:txBody>
      </p:sp>
      <p:sp>
        <p:nvSpPr>
          <p:cNvPr id="8199" name="9 - TextBox"/>
          <p:cNvSpPr txBox="1">
            <a:spLocks noChangeArrowheads="1"/>
          </p:cNvSpPr>
          <p:nvPr/>
        </p:nvSpPr>
        <p:spPr bwMode="auto">
          <a:xfrm>
            <a:off x="1676400" y="971550"/>
            <a:ext cx="22383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120000"/>
              <a:buFont typeface="Wingdings" pitchFamily="2" charset="2"/>
              <a:buChar char="ü"/>
              <a:defRPr/>
            </a:pPr>
            <a:r>
              <a:rPr lang="el-GR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κλινική εικόνα</a:t>
            </a:r>
          </a:p>
        </p:txBody>
      </p:sp>
      <p:sp>
        <p:nvSpPr>
          <p:cNvPr id="6151" name="11 - TextBox"/>
          <p:cNvSpPr txBox="1">
            <a:spLocks noChangeAspect="1" noChangeArrowheads="1"/>
          </p:cNvSpPr>
          <p:nvPr/>
        </p:nvSpPr>
        <p:spPr bwMode="auto">
          <a:xfrm>
            <a:off x="2971800" y="1295400"/>
            <a:ext cx="57912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/>
              <a:t>άλγος,μετεωρισμός,    εντερικοί ήχοι, </a:t>
            </a:r>
            <a:r>
              <a:rPr lang="el-GR">
                <a:solidFill>
                  <a:srgbClr val="FF6600"/>
                </a:solidFill>
              </a:rPr>
              <a:t>θ:37,8-38,8</a:t>
            </a:r>
            <a:r>
              <a:rPr lang="el-GR" baseline="30000">
                <a:solidFill>
                  <a:srgbClr val="FF6600"/>
                </a:solidFill>
              </a:rPr>
              <a:t>ο</a:t>
            </a:r>
            <a:r>
              <a:rPr lang="en-US">
                <a:solidFill>
                  <a:srgbClr val="FF6600"/>
                </a:solidFill>
              </a:rPr>
              <a:t>C</a:t>
            </a:r>
            <a:r>
              <a:rPr lang="en-US"/>
              <a:t>,</a:t>
            </a:r>
            <a:endParaRPr lang="el-GR"/>
          </a:p>
          <a:p>
            <a:r>
              <a:rPr lang="el-GR">
                <a:solidFill>
                  <a:srgbClr val="FF6600"/>
                </a:solidFill>
              </a:rPr>
              <a:t>ταχυκαρδία (120-130/</a:t>
            </a:r>
            <a:r>
              <a:rPr lang="en-US">
                <a:solidFill>
                  <a:srgbClr val="FF6600"/>
                </a:solidFill>
              </a:rPr>
              <a:t>min)</a:t>
            </a:r>
            <a:r>
              <a:rPr lang="el-GR"/>
              <a:t>, ΑΠ:120/80</a:t>
            </a:r>
            <a:r>
              <a:rPr lang="en-US"/>
              <a:t>mmHg</a:t>
            </a:r>
            <a:r>
              <a:rPr lang="el-GR"/>
              <a:t>, </a:t>
            </a:r>
            <a:endParaRPr lang="en-US"/>
          </a:p>
          <a:p>
            <a:r>
              <a:rPr lang="el-GR">
                <a:solidFill>
                  <a:srgbClr val="FF6600"/>
                </a:solidFill>
              </a:rPr>
              <a:t>ταχύπνοια</a:t>
            </a:r>
            <a:r>
              <a:rPr lang="en-US">
                <a:solidFill>
                  <a:srgbClr val="FF6600"/>
                </a:solidFill>
              </a:rPr>
              <a:t>(RR 20-22)</a:t>
            </a:r>
            <a:r>
              <a:rPr lang="el-GR">
                <a:solidFill>
                  <a:srgbClr val="FF6600"/>
                </a:solidFill>
              </a:rPr>
              <a:t>,</a:t>
            </a:r>
            <a:r>
              <a:rPr lang="en-US">
                <a:solidFill>
                  <a:srgbClr val="FF6600"/>
                </a:solidFill>
              </a:rPr>
              <a:t> o</a:t>
            </a:r>
            <a:r>
              <a:rPr lang="el-GR">
                <a:solidFill>
                  <a:srgbClr val="FF6600"/>
                </a:solidFill>
              </a:rPr>
              <a:t>λιγουρική ΟΝΑ(20-25</a:t>
            </a:r>
            <a:r>
              <a:rPr lang="en-US">
                <a:solidFill>
                  <a:srgbClr val="FF6600"/>
                </a:solidFill>
              </a:rPr>
              <a:t>ml/h</a:t>
            </a:r>
            <a:r>
              <a:rPr lang="el-GR">
                <a:solidFill>
                  <a:srgbClr val="FF6600"/>
                </a:solidFill>
              </a:rPr>
              <a:t>)</a:t>
            </a:r>
          </a:p>
        </p:txBody>
      </p:sp>
      <p:sp>
        <p:nvSpPr>
          <p:cNvPr id="6152" name="12 - TextBox"/>
          <p:cNvSpPr txBox="1">
            <a:spLocks noChangeAspect="1" noChangeArrowheads="1"/>
          </p:cNvSpPr>
          <p:nvPr/>
        </p:nvSpPr>
        <p:spPr bwMode="auto">
          <a:xfrm>
            <a:off x="1828800" y="3962400"/>
            <a:ext cx="3840163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n-US" b="1">
                <a:solidFill>
                  <a:srgbClr val="FF6600"/>
                </a:solidFill>
              </a:rPr>
              <a:t> Ranson scoring system +4 </a:t>
            </a:r>
            <a:r>
              <a:rPr lang="el-GR" b="1">
                <a:solidFill>
                  <a:srgbClr val="FF6600"/>
                </a:solidFill>
              </a:rPr>
              <a:t> </a:t>
            </a:r>
            <a:r>
              <a:rPr lang="en-US" b="1" i="1"/>
              <a:t>(72h)</a:t>
            </a:r>
          </a:p>
          <a:p>
            <a:pPr>
              <a:buClr>
                <a:srgbClr val="FF6600"/>
              </a:buClr>
              <a:buSzPct val="95000"/>
            </a:pPr>
            <a:r>
              <a:rPr lang="en-US" b="1" i="1"/>
              <a:t>              </a:t>
            </a:r>
            <a:endParaRPr lang="en-US" b="1"/>
          </a:p>
          <a:p>
            <a:pPr>
              <a:buClr>
                <a:srgbClr val="FF6600"/>
              </a:buClr>
              <a:buSzPct val="95000"/>
            </a:pPr>
            <a:endParaRPr lang="en-US" b="1"/>
          </a:p>
          <a:p>
            <a:pPr>
              <a:buClr>
                <a:srgbClr val="FF6600"/>
              </a:buClr>
              <a:buSzPct val="95000"/>
            </a:pPr>
            <a:r>
              <a:rPr lang="en-US" b="1"/>
              <a:t>                                                         </a:t>
            </a:r>
          </a:p>
          <a:p>
            <a:r>
              <a:rPr lang="el-GR" b="1"/>
              <a:t> </a:t>
            </a:r>
          </a:p>
        </p:txBody>
      </p:sp>
      <p:sp>
        <p:nvSpPr>
          <p:cNvPr id="6153" name="14 - TextBox"/>
          <p:cNvSpPr txBox="1">
            <a:spLocks noChangeAspect="1" noChangeArrowheads="1"/>
          </p:cNvSpPr>
          <p:nvPr/>
        </p:nvSpPr>
        <p:spPr bwMode="auto">
          <a:xfrm>
            <a:off x="1676400" y="5410200"/>
            <a:ext cx="41148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n-US" b="1" i="1">
                <a:solidFill>
                  <a:srgbClr val="FF6600"/>
                </a:solidFill>
              </a:rPr>
              <a:t>    </a:t>
            </a:r>
            <a:r>
              <a:rPr lang="en-US" b="1">
                <a:solidFill>
                  <a:srgbClr val="FF6600"/>
                </a:solidFill>
              </a:rPr>
              <a:t>CECT CTSI score    +7   </a:t>
            </a:r>
          </a:p>
          <a:p>
            <a:pPr>
              <a:buClr>
                <a:srgbClr val="FF6600"/>
              </a:buClr>
              <a:buSzPct val="95000"/>
            </a:pPr>
            <a:r>
              <a:rPr lang="en-US" b="1">
                <a:solidFill>
                  <a:srgbClr val="FF6600"/>
                </a:solidFill>
              </a:rPr>
              <a:t>            </a:t>
            </a:r>
            <a:r>
              <a:rPr lang="en-US" b="1"/>
              <a:t>CT grade D score +3  </a:t>
            </a:r>
          </a:p>
          <a:p>
            <a:pPr>
              <a:buClr>
                <a:srgbClr val="FF6600"/>
              </a:buClr>
              <a:buSzPct val="95000"/>
            </a:pPr>
            <a:r>
              <a:rPr lang="en-US" b="1"/>
              <a:t>            necrosis grade 1/2 score +4</a:t>
            </a:r>
          </a:p>
        </p:txBody>
      </p:sp>
      <p:sp>
        <p:nvSpPr>
          <p:cNvPr id="8203" name="9 - TextBox"/>
          <p:cNvSpPr txBox="1">
            <a:spLocks noChangeArrowheads="1"/>
          </p:cNvSpPr>
          <p:nvPr/>
        </p:nvSpPr>
        <p:spPr bwMode="auto">
          <a:xfrm>
            <a:off x="1676400" y="3505200"/>
            <a:ext cx="2909888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120000"/>
              <a:buFont typeface="Wingdings" pitchFamily="2" charset="2"/>
              <a:buChar char="ü"/>
              <a:defRPr/>
            </a:pPr>
            <a:r>
              <a:rPr lang="el-GR" b="1" dirty="0">
                <a:cs typeface="Arial" pitchFamily="34" charset="0"/>
              </a:rPr>
              <a:t> </a:t>
            </a:r>
            <a:r>
              <a:rPr lang="el-GR" sz="2000" b="1" i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σταδιοποίηση</a:t>
            </a:r>
            <a:r>
              <a:rPr lang="el-GR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 ΟΛΠ</a:t>
            </a:r>
          </a:p>
        </p:txBody>
      </p:sp>
      <p:cxnSp>
        <p:nvCxnSpPr>
          <p:cNvPr id="6155" name="16 - Ευθύγραμμο βέλος σύνδεσης"/>
          <p:cNvCxnSpPr>
            <a:cxnSpLocks noChangeShapeType="1"/>
          </p:cNvCxnSpPr>
          <p:nvPr/>
        </p:nvCxnSpPr>
        <p:spPr bwMode="auto">
          <a:xfrm>
            <a:off x="5410200" y="1371600"/>
            <a:ext cx="0" cy="228600"/>
          </a:xfrm>
          <a:prstGeom prst="straightConnector1">
            <a:avLst/>
          </a:prstGeom>
          <a:noFill/>
          <a:ln w="9525" algn="ctr">
            <a:solidFill>
              <a:schemeClr val="tx1"/>
            </a:solidFill>
            <a:round/>
            <a:headEnd/>
            <a:tailEnd type="arrow" w="med" len="med"/>
          </a:ln>
        </p:spPr>
      </p:cxnSp>
      <p:sp>
        <p:nvSpPr>
          <p:cNvPr id="8205" name="9 - TextBox"/>
          <p:cNvSpPr txBox="1">
            <a:spLocks noChangeArrowheads="1"/>
          </p:cNvSpPr>
          <p:nvPr/>
        </p:nvSpPr>
        <p:spPr bwMode="auto">
          <a:xfrm>
            <a:off x="1676400" y="2190750"/>
            <a:ext cx="348297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120000"/>
              <a:buFont typeface="Wingdings" pitchFamily="2" charset="2"/>
              <a:buChar char="ü"/>
              <a:defRPr/>
            </a:pPr>
            <a:r>
              <a:rPr lang="el-GR" sz="2000" b="1" dirty="0">
                <a:cs typeface="Arial" pitchFamily="34" charset="0"/>
              </a:rPr>
              <a:t> </a:t>
            </a:r>
            <a:r>
              <a:rPr lang="el-GR" sz="20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εργαστηριακά ευρήματα</a:t>
            </a:r>
          </a:p>
        </p:txBody>
      </p:sp>
      <p:sp>
        <p:nvSpPr>
          <p:cNvPr id="6157" name="11 - TextBox"/>
          <p:cNvSpPr txBox="1">
            <a:spLocks noChangeAspect="1" noChangeArrowheads="1"/>
          </p:cNvSpPr>
          <p:nvPr/>
        </p:nvSpPr>
        <p:spPr bwMode="auto">
          <a:xfrm>
            <a:off x="2971800" y="2581275"/>
            <a:ext cx="553561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/>
              <a:t>Ht 36,4/Hb 11,8/WBC 12446/CRP 38,3/Clu 165/</a:t>
            </a:r>
          </a:p>
          <a:p>
            <a:r>
              <a:rPr lang="en-US"/>
              <a:t>SGOT 61/AMS 204_645/</a:t>
            </a:r>
            <a:r>
              <a:rPr lang="en-US">
                <a:solidFill>
                  <a:srgbClr val="FF6600"/>
                </a:solidFill>
              </a:rPr>
              <a:t>LDH 542</a:t>
            </a:r>
            <a:r>
              <a:rPr lang="en-US"/>
              <a:t>/Urea 29/</a:t>
            </a:r>
            <a:r>
              <a:rPr lang="en-US">
                <a:solidFill>
                  <a:srgbClr val="FF6600"/>
                </a:solidFill>
              </a:rPr>
              <a:t>Ca 7,0</a:t>
            </a:r>
          </a:p>
          <a:p>
            <a:r>
              <a:rPr lang="en-US">
                <a:solidFill>
                  <a:srgbClr val="FF6600"/>
                </a:solidFill>
              </a:rPr>
              <a:t>PO</a:t>
            </a:r>
            <a:r>
              <a:rPr lang="en-US" baseline="-25000">
                <a:solidFill>
                  <a:srgbClr val="FF6600"/>
                </a:solidFill>
              </a:rPr>
              <a:t>2</a:t>
            </a:r>
            <a:r>
              <a:rPr lang="en-US">
                <a:solidFill>
                  <a:srgbClr val="FF6600"/>
                </a:solidFill>
              </a:rPr>
              <a:t> 62,6</a:t>
            </a:r>
            <a:r>
              <a:rPr lang="en-US"/>
              <a:t>/</a:t>
            </a:r>
            <a:r>
              <a:rPr lang="en-US">
                <a:solidFill>
                  <a:srgbClr val="FF6600"/>
                </a:solidFill>
              </a:rPr>
              <a:t>HCO3</a:t>
            </a:r>
            <a:r>
              <a:rPr lang="en-US" baseline="30000">
                <a:solidFill>
                  <a:srgbClr val="FF6600"/>
                </a:solidFill>
              </a:rPr>
              <a:t>-</a:t>
            </a:r>
            <a:r>
              <a:rPr lang="en-US">
                <a:solidFill>
                  <a:srgbClr val="FF6600"/>
                </a:solidFill>
              </a:rPr>
              <a:t> 5,8</a:t>
            </a:r>
            <a:endParaRPr lang="el-GR">
              <a:solidFill>
                <a:srgbClr val="FF6600"/>
              </a:solidFill>
            </a:endParaRPr>
          </a:p>
        </p:txBody>
      </p:sp>
      <p:sp>
        <p:nvSpPr>
          <p:cNvPr id="6158" name="12 - TextBox"/>
          <p:cNvSpPr txBox="1">
            <a:spLocks noChangeAspect="1" noChangeArrowheads="1"/>
          </p:cNvSpPr>
          <p:nvPr/>
        </p:nvSpPr>
        <p:spPr bwMode="auto">
          <a:xfrm>
            <a:off x="1905000" y="4800600"/>
            <a:ext cx="3840163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n-US" b="1">
                <a:solidFill>
                  <a:srgbClr val="FF6600"/>
                </a:solidFill>
              </a:rPr>
              <a:t>Appache II score  &gt;6</a:t>
            </a:r>
          </a:p>
          <a:p>
            <a:pPr>
              <a:buClr>
                <a:srgbClr val="FF6600"/>
              </a:buClr>
              <a:buSzPct val="95000"/>
            </a:pPr>
            <a:r>
              <a:rPr lang="en-US" b="1" i="1"/>
              <a:t>              </a:t>
            </a:r>
            <a:endParaRPr lang="en-US" b="1"/>
          </a:p>
          <a:p>
            <a:pPr>
              <a:buClr>
                <a:srgbClr val="FF6600"/>
              </a:buClr>
              <a:buSzPct val="95000"/>
            </a:pPr>
            <a:endParaRPr lang="en-US" b="1"/>
          </a:p>
          <a:p>
            <a:pPr>
              <a:buClr>
                <a:srgbClr val="FF6600"/>
              </a:buClr>
              <a:buSzPct val="95000"/>
            </a:pPr>
            <a:r>
              <a:rPr lang="en-US" b="1"/>
              <a:t>                                                         </a:t>
            </a:r>
          </a:p>
          <a:p>
            <a:r>
              <a:rPr lang="el-GR" b="1"/>
              <a:t> </a:t>
            </a:r>
          </a:p>
        </p:txBody>
      </p:sp>
      <p:pic>
        <p:nvPicPr>
          <p:cNvPr id="26" name="Picture 2" descr="mhtml:file://C:\Users\user\Desktop\Ostomy%20Surgery%20Time%20Line%20%20Stomawise%20%20The%20UK%20Support%20Network%20for%20Ostomates%20%20Ileostomy,%20Colostomy%20&amp;%20Urostomy.mht!http://www.stomawise.co.uk/wp-content/uploads/2011/10/timeline14.png"/>
          <p:cNvPicPr preferRelativeResize="0">
            <a:picLocks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785" t="27307" r="-2" b="54862"/>
          <a:stretch>
            <a:fillRect/>
          </a:stretch>
        </p:blipFill>
        <p:spPr bwMode="auto">
          <a:xfrm>
            <a:off x="1371600" y="4038600"/>
            <a:ext cx="428625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12 - TextBox"/>
          <p:cNvSpPr txBox="1">
            <a:spLocks noChangeArrowheads="1"/>
          </p:cNvSpPr>
          <p:nvPr/>
        </p:nvSpPr>
        <p:spPr bwMode="auto">
          <a:xfrm>
            <a:off x="5418138" y="401638"/>
            <a:ext cx="3649662" cy="360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l-GR" b="1">
                <a:solidFill>
                  <a:srgbClr val="FF0000"/>
                </a:solidFill>
              </a:rPr>
              <a:t>προοδευτική κλινική επιδείνωση</a:t>
            </a:r>
            <a:endParaRPr lang="en-US" b="1">
              <a:solidFill>
                <a:srgbClr val="FF0000"/>
              </a:solidFill>
            </a:endParaRPr>
          </a:p>
          <a:p>
            <a:pPr>
              <a:buClr>
                <a:srgbClr val="FF6600"/>
              </a:buClr>
              <a:buSzPct val="95000"/>
            </a:pPr>
            <a:r>
              <a:rPr lang="en-US" b="1" i="1"/>
              <a:t>              </a:t>
            </a:r>
            <a:endParaRPr lang="en-US" b="1"/>
          </a:p>
          <a:p>
            <a:pPr>
              <a:buClr>
                <a:srgbClr val="FF6600"/>
              </a:buClr>
              <a:buSzPct val="95000"/>
            </a:pPr>
            <a:endParaRPr lang="en-US" b="1"/>
          </a:p>
          <a:p>
            <a:pPr>
              <a:buClr>
                <a:srgbClr val="FF6600"/>
              </a:buClr>
              <a:buSzPct val="95000"/>
            </a:pPr>
            <a:r>
              <a:rPr lang="en-US" b="1"/>
              <a:t>                                                         </a:t>
            </a:r>
          </a:p>
          <a:p>
            <a:r>
              <a:rPr lang="el-GR" b="1"/>
              <a:t> </a:t>
            </a:r>
          </a:p>
        </p:txBody>
      </p:sp>
      <p:sp>
        <p:nvSpPr>
          <p:cNvPr id="18" name="6 - TextBox"/>
          <p:cNvSpPr txBox="1">
            <a:spLocks noChangeArrowheads="1"/>
          </p:cNvSpPr>
          <p:nvPr/>
        </p:nvSpPr>
        <p:spPr bwMode="auto">
          <a:xfrm>
            <a:off x="-76200" y="838200"/>
            <a:ext cx="15113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800" b="1" dirty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♀ </a:t>
            </a:r>
            <a:endParaRPr lang="en-US" sz="2800" b="1" dirty="0">
              <a:solidFill>
                <a:srgbClr val="1C1C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>
              <a:defRPr/>
            </a:pPr>
            <a:r>
              <a:rPr lang="el-GR" b="1" i="1" dirty="0">
                <a:solidFill>
                  <a:srgbClr val="1C1C1C"/>
                </a:solidFill>
                <a:cs typeface="Arial" pitchFamily="34" charset="0"/>
              </a:rPr>
              <a:t>Φ.Ο.,49 ετών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47800" y="762000"/>
            <a:ext cx="7596188" cy="5580063"/>
          </a:xfrm>
        </p:spPr>
        <p:txBody>
          <a:bodyPr/>
          <a:lstStyle/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προϋπόθεση</a:t>
            </a:r>
            <a:r>
              <a:rPr lang="el-GR" sz="1800" dirty="0" smtClean="0"/>
              <a:t> για </a:t>
            </a:r>
            <a:r>
              <a:rPr lang="el-GR" sz="1800" dirty="0" err="1" smtClean="0"/>
              <a:t>χολοκυστεκτομή</a:t>
            </a:r>
            <a:r>
              <a:rPr lang="el-GR" sz="1800" dirty="0" smtClean="0"/>
              <a:t> </a:t>
            </a:r>
            <a:endParaRPr lang="en-US" sz="1800" dirty="0" smtClean="0"/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dirty="0" smtClean="0"/>
              <a:t>      </a:t>
            </a:r>
            <a:r>
              <a:rPr lang="el-GR" sz="1800" dirty="0" smtClean="0"/>
              <a:t>είναι η ύφεση του επεισοδίου Ο.Λ.Π.</a:t>
            </a:r>
            <a:endParaRPr lang="en-US" sz="1800" dirty="0" smtClean="0"/>
          </a:p>
          <a:p>
            <a:pPr eaLnBrk="1" hangingPunct="1">
              <a:buFontTx/>
              <a:buNone/>
              <a:defRPr/>
            </a:pPr>
            <a:endParaRPr lang="el-GR" sz="1800" dirty="0" smtClean="0"/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1800" dirty="0" smtClean="0"/>
              <a:t>η </a:t>
            </a:r>
            <a:r>
              <a:rPr lang="el-GR" sz="1800" dirty="0" err="1" smtClean="0"/>
              <a:t>λαπαροσκοπική</a:t>
            </a:r>
            <a:r>
              <a:rPr lang="el-GR" sz="1800" dirty="0" smtClean="0"/>
              <a:t> </a:t>
            </a:r>
            <a:r>
              <a:rPr lang="el-GR" sz="1800" dirty="0" err="1" smtClean="0"/>
              <a:t>χολοκυστεκτομή</a:t>
            </a:r>
            <a:r>
              <a:rPr lang="el-GR" sz="1800" dirty="0" smtClean="0"/>
              <a:t> σε μια νοσηλεία  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l-GR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μειώνει σημαντικά την πιθανότητα επιπλοκών</a:t>
            </a:r>
            <a:endParaRPr lang="el-GR" sz="1800" dirty="0" smtClean="0"/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l-GR" sz="1800" dirty="0" smtClean="0"/>
              <a:t>      όπως υποτροπή Ο.Λ.Π.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l-GR" sz="1800" dirty="0" smtClean="0"/>
              <a:t>      </a:t>
            </a:r>
            <a:r>
              <a:rPr lang="el-GR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χωρίς να αυξάνεται σημαντικά 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l-GR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</a:t>
            </a:r>
            <a:r>
              <a:rPr lang="el-GR" sz="1800" dirty="0" smtClean="0"/>
              <a:t>το ποσοστό μετατροπής σε ανοικτή εγχείρηση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endParaRPr lang="en-US" sz="1800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ΔΕΝ υπάρχει απόδειξη να υποστηρίζει τη διενέργεια </a:t>
            </a:r>
            <a:r>
              <a:rPr lang="en-US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ERCP</a:t>
            </a:r>
            <a:r>
              <a:rPr lang="el-GR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l-GR" sz="1800" dirty="0" err="1" smtClean="0"/>
              <a:t>προεγχειρητικά</a:t>
            </a:r>
            <a:r>
              <a:rPr lang="el-GR" sz="1800" dirty="0" smtClean="0"/>
              <a:t> της </a:t>
            </a:r>
            <a:r>
              <a:rPr lang="el-GR" sz="1800" dirty="0" err="1" smtClean="0"/>
              <a:t>λαπαροσκοπικής</a:t>
            </a:r>
            <a:r>
              <a:rPr lang="el-GR" sz="1800" dirty="0" smtClean="0"/>
              <a:t> </a:t>
            </a:r>
            <a:r>
              <a:rPr lang="el-GR" sz="1800" dirty="0" err="1" smtClean="0"/>
              <a:t>χολοκυστεκτομής</a:t>
            </a:r>
            <a:r>
              <a:rPr lang="el-GR" sz="1800" dirty="0" smtClean="0"/>
              <a:t> 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l-GR" sz="1800" dirty="0" smtClean="0"/>
              <a:t>      σε  ασθενείς με πιθανή χολολιθίαση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endParaRPr lang="el-GR" sz="1800" dirty="0" smtClean="0"/>
          </a:p>
          <a:p>
            <a:pPr eaLnBrk="1" hangingPunct="1"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1800" dirty="0" smtClean="0"/>
              <a:t>η επιλογή </a:t>
            </a:r>
          </a:p>
          <a:p>
            <a:pPr eaLnBrk="1" hangingPunct="1">
              <a:buFontTx/>
              <a:buNone/>
              <a:defRPr/>
            </a:pPr>
            <a:r>
              <a:rPr lang="el-GR" sz="1800" dirty="0" smtClean="0"/>
              <a:t>     </a:t>
            </a:r>
            <a:r>
              <a:rPr lang="el-GR" sz="1800" dirty="0" err="1" smtClean="0"/>
              <a:t>λαπα</a:t>
            </a:r>
            <a:r>
              <a:rPr lang="el-GR" sz="1800" dirty="0" smtClean="0"/>
              <a:t>-</a:t>
            </a:r>
            <a:r>
              <a:rPr lang="el-GR" sz="1800" dirty="0" err="1" smtClean="0"/>
              <a:t>χολοκυστεκτομής</a:t>
            </a:r>
            <a:r>
              <a:rPr lang="el-GR" sz="1800" dirty="0" smtClean="0"/>
              <a:t>  + </a:t>
            </a:r>
            <a:r>
              <a:rPr lang="el-GR" sz="1800" dirty="0" err="1" smtClean="0"/>
              <a:t>δχ</a:t>
            </a:r>
            <a:r>
              <a:rPr lang="el-GR" sz="1800" dirty="0" smtClean="0"/>
              <a:t> </a:t>
            </a:r>
            <a:r>
              <a:rPr lang="el-GR" sz="1800" dirty="0" err="1" smtClean="0"/>
              <a:t>χολαγγειογραφίας</a:t>
            </a:r>
            <a:r>
              <a:rPr lang="el-GR" sz="1800" dirty="0" smtClean="0"/>
              <a:t> ή/και ΔΧΠ </a:t>
            </a:r>
          </a:p>
          <a:p>
            <a:pPr eaLnBrk="1" hangingPunct="1">
              <a:buFontTx/>
              <a:buNone/>
              <a:defRPr/>
            </a:pPr>
            <a:r>
              <a:rPr lang="el-GR" sz="1800" dirty="0" smtClean="0"/>
              <a:t>     έναντι μετεγχειρητικής </a:t>
            </a:r>
            <a:r>
              <a:rPr lang="en-US" sz="1800" dirty="0" smtClean="0"/>
              <a:t>ERCP </a:t>
            </a:r>
            <a:r>
              <a:rPr lang="el-GR" sz="1800" dirty="0" smtClean="0"/>
              <a:t> ή </a:t>
            </a:r>
          </a:p>
          <a:p>
            <a:pPr eaLnBrk="1" hangingPunct="1">
              <a:buFontTx/>
              <a:buNone/>
              <a:defRPr/>
            </a:pPr>
            <a:r>
              <a:rPr lang="el-GR" sz="1800" dirty="0" smtClean="0"/>
              <a:t>     έναντι ανοικτής </a:t>
            </a:r>
            <a:r>
              <a:rPr lang="el-GR" sz="1800" dirty="0" err="1" smtClean="0"/>
              <a:t>χολοκυστεκτομής</a:t>
            </a:r>
            <a:r>
              <a:rPr lang="el-GR" sz="1800" dirty="0" smtClean="0"/>
              <a:t>, </a:t>
            </a:r>
            <a:r>
              <a:rPr lang="el-GR" sz="1800" dirty="0" err="1" smtClean="0"/>
              <a:t>δχ</a:t>
            </a:r>
            <a:r>
              <a:rPr lang="el-GR" sz="1800" dirty="0" smtClean="0"/>
              <a:t> </a:t>
            </a:r>
            <a:r>
              <a:rPr lang="el-GR" sz="1800" dirty="0" err="1" smtClean="0"/>
              <a:t>χολαγγειογραφίας</a:t>
            </a:r>
            <a:r>
              <a:rPr lang="el-GR" sz="1800" dirty="0" smtClean="0"/>
              <a:t> + ΔΧΠ </a:t>
            </a:r>
          </a:p>
          <a:p>
            <a:pPr eaLnBrk="1" hangingPunct="1">
              <a:buFontTx/>
              <a:buNone/>
              <a:defRPr/>
            </a:pPr>
            <a:r>
              <a:rPr lang="el-GR" sz="1800" dirty="0" smtClean="0"/>
              <a:t>     </a:t>
            </a:r>
            <a:r>
              <a:rPr lang="el-GR" sz="1800" dirty="0" smtClean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εξαρτάται από την εμπειρία της χειρουργικής ομάδας</a:t>
            </a:r>
            <a:endParaRPr lang="en-US" sz="1800" dirty="0" smtClean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3795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4</a:t>
            </a:r>
          </a:p>
        </p:txBody>
      </p:sp>
      <p:sp>
        <p:nvSpPr>
          <p:cNvPr id="3379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Ο χρόνος λαπαροσκοπικής χολοκυστεκτομής </a:t>
            </a:r>
            <a:br>
              <a:rPr lang="el-GR" sz="2400" b="1" smtClean="0">
                <a:solidFill>
                  <a:schemeClr val="tx1"/>
                </a:solidFill>
              </a:rPr>
            </a:br>
            <a:r>
              <a:rPr lang="el-GR" sz="2400" b="1" smtClean="0">
                <a:solidFill>
                  <a:schemeClr val="tx1"/>
                </a:solidFill>
              </a:rPr>
              <a:t>μετά από Ο.Λ.Π.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6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78588" y="6400800"/>
            <a:ext cx="1979612" cy="395288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/>
              <a:t> </a:t>
            </a:r>
            <a:r>
              <a:rPr lang="el-GR" sz="2000" b="1" dirty="0" smtClean="0"/>
              <a:t>ΣΥΜΠΕΡΑΣΜΑ</a:t>
            </a:r>
            <a:endParaRPr lang="en-US" sz="2000" b="1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en-CA" sz="2400" dirty="0" smtClean="0"/>
          </a:p>
          <a:p>
            <a:pPr eaLnBrk="1" hangingPunct="1">
              <a:defRPr/>
            </a:pPr>
            <a:endParaRPr lang="en-CA" sz="2400" dirty="0" smtClean="0"/>
          </a:p>
          <a:p>
            <a:pPr eaLnBrk="1" hangingPunct="1">
              <a:buFontTx/>
              <a:buNone/>
              <a:defRPr/>
            </a:pPr>
            <a:endParaRPr lang="en-CA" sz="2400" dirty="0" smtClean="0"/>
          </a:p>
          <a:p>
            <a:pPr eaLnBrk="1" hangingPunct="1">
              <a:buFontTx/>
              <a:buNone/>
              <a:defRPr/>
            </a:pPr>
            <a:r>
              <a:rPr lang="en-CA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Atlanta </a:t>
            </a:r>
            <a:r>
              <a:rPr lang="en-CA" sz="1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Sysmposium</a:t>
            </a:r>
            <a:r>
              <a:rPr lang="en-CA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EL. Bradley. Arch </a:t>
            </a:r>
            <a:r>
              <a:rPr lang="en-CA" sz="18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Surg</a:t>
            </a:r>
            <a:r>
              <a:rPr lang="en-CA" sz="1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; 1993 </a:t>
            </a:r>
            <a:endParaRPr lang="el-GR" sz="18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r>
              <a:rPr lang="el-GR" sz="1800" dirty="0" smtClean="0"/>
              <a:t>                                     </a:t>
            </a:r>
            <a:r>
              <a:rPr lang="en-CA" sz="1800" dirty="0" smtClean="0"/>
              <a:t>pancreatic abscess</a:t>
            </a:r>
            <a:endParaRPr lang="el-GR" sz="1800" dirty="0" smtClean="0"/>
          </a:p>
          <a:p>
            <a:pPr eaLnBrk="1" hangingPunct="1">
              <a:buFontTx/>
              <a:buNone/>
              <a:defRPr/>
            </a:pPr>
            <a:r>
              <a:rPr lang="el-GR" sz="1800" dirty="0" smtClean="0"/>
              <a:t>                                     </a:t>
            </a:r>
            <a:r>
              <a:rPr lang="en-CA" sz="1800" dirty="0" smtClean="0"/>
              <a:t>pancreatic </a:t>
            </a:r>
            <a:r>
              <a:rPr lang="en-CA" sz="1800" dirty="0" err="1" smtClean="0"/>
              <a:t>pseudocyst</a:t>
            </a:r>
            <a:endParaRPr lang="el-GR" sz="1800" dirty="0" smtClean="0"/>
          </a:p>
          <a:p>
            <a:pPr eaLnBrk="1" hangingPunct="1">
              <a:buFontTx/>
              <a:buNone/>
              <a:defRPr/>
            </a:pPr>
            <a:r>
              <a:rPr lang="el-GR" sz="1800" dirty="0" smtClean="0"/>
              <a:t>                                     </a:t>
            </a:r>
            <a:r>
              <a:rPr lang="en-CA" sz="1800" dirty="0" smtClean="0"/>
              <a:t>pancreatic necrosis</a:t>
            </a:r>
          </a:p>
          <a:p>
            <a:pPr eaLnBrk="1" hangingPunct="1">
              <a:buFontTx/>
              <a:buNone/>
              <a:defRPr/>
            </a:pPr>
            <a:endParaRPr lang="en-CA" sz="1800" dirty="0" smtClean="0"/>
          </a:p>
          <a:p>
            <a:pPr marL="342000" lvl="2" indent="-342000" eaLnBrk="1" hangingPunct="1"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CA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open surgery  </a:t>
            </a:r>
            <a:r>
              <a:rPr lang="el-GR" sz="20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20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gold standard surgical intervention</a:t>
            </a:r>
            <a:r>
              <a:rPr lang="el-GR" sz="20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marL="342000" lvl="2" indent="-342000" eaLnBrk="1" hangingPunct="1">
              <a:buClr>
                <a:srgbClr val="FF6600"/>
              </a:buClr>
              <a:buFont typeface="Wingdings" pitchFamily="2" charset="2"/>
              <a:buChar char="Ø"/>
              <a:defRPr/>
            </a:pPr>
            <a:endParaRPr lang="el-GR" sz="2000" dirty="0" smtClean="0"/>
          </a:p>
          <a:p>
            <a:pPr marL="342000" lvl="2" indent="-342000" eaLnBrk="1" hangingPunct="1">
              <a:buClr>
                <a:srgbClr val="FF6600"/>
              </a:buClr>
              <a:buFont typeface="Wingdings" pitchFamily="2" charset="2"/>
              <a:buChar char="Ø"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minimal invasive techniques </a:t>
            </a:r>
          </a:p>
          <a:p>
            <a:pPr marL="342000" lvl="2" indent="-342000" eaLnBrk="1" hangingPunct="1">
              <a:buFontTx/>
              <a:buNone/>
              <a:defRPr/>
            </a:pPr>
            <a:r>
              <a:rPr lang="en-US" sz="2000" b="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                as primary or secondary treatment</a:t>
            </a:r>
            <a:endParaRPr lang="en-CA" sz="2000" b="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000" lvl="2" indent="-342000" eaLnBrk="1" hangingPunct="1">
              <a:buFontTx/>
              <a:buNone/>
              <a:defRPr/>
            </a:pPr>
            <a:r>
              <a:rPr lang="en-CA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PCD</a:t>
            </a:r>
            <a:r>
              <a:rPr lang="en-CA" sz="1800" b="0" dirty="0" smtClean="0"/>
              <a:t> </a:t>
            </a:r>
            <a:r>
              <a:rPr lang="en-CA" sz="1600" b="0" dirty="0" smtClean="0"/>
              <a:t>(</a:t>
            </a:r>
            <a:r>
              <a:rPr lang="en-CA" sz="1600" b="0" dirty="0" err="1" smtClean="0"/>
              <a:t>perc</a:t>
            </a:r>
            <a:r>
              <a:rPr lang="en-US" sz="1600" b="0" dirty="0" smtClean="0"/>
              <a:t>u</a:t>
            </a:r>
            <a:r>
              <a:rPr lang="en-CA" sz="1600" b="0" dirty="0" err="1" smtClean="0"/>
              <a:t>taneous</a:t>
            </a:r>
            <a:r>
              <a:rPr lang="en-CA" sz="1600" b="0" dirty="0" smtClean="0"/>
              <a:t> </a:t>
            </a:r>
            <a:r>
              <a:rPr lang="en-CA" sz="1600" b="0" dirty="0" err="1" smtClean="0"/>
              <a:t>catheterdrainage</a:t>
            </a:r>
            <a:r>
              <a:rPr lang="en-CA" sz="1600" b="0" dirty="0" smtClean="0"/>
              <a:t>) – radiological intervention</a:t>
            </a:r>
          </a:p>
          <a:p>
            <a:pPr marL="342000" lvl="2" indent="-342000" eaLnBrk="1" hangingPunct="1">
              <a:buFontTx/>
              <a:buNone/>
              <a:defRPr/>
            </a:pPr>
            <a:r>
              <a:rPr lang="en-CA" sz="1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MIN</a:t>
            </a:r>
            <a:r>
              <a:rPr lang="en-CA" sz="1800" b="0" dirty="0" smtClean="0"/>
              <a:t> </a:t>
            </a:r>
            <a:r>
              <a:rPr lang="en-CA" sz="1600" b="0" dirty="0" smtClean="0"/>
              <a:t>(minimal invasive </a:t>
            </a:r>
            <a:r>
              <a:rPr lang="en-CA" sz="1600" b="0" dirty="0" err="1" smtClean="0"/>
              <a:t>necrosectomy</a:t>
            </a:r>
            <a:r>
              <a:rPr lang="en-CA" sz="1600" b="0" dirty="0" smtClean="0"/>
              <a:t>) – surgical intervention</a:t>
            </a:r>
          </a:p>
          <a:p>
            <a:pPr marL="342000" lvl="2" indent="-342000" eaLnBrk="1" hangingPunct="1">
              <a:buFontTx/>
              <a:buNone/>
              <a:defRPr/>
            </a:pPr>
            <a:endParaRPr lang="en-CA" sz="1600" dirty="0" smtClean="0"/>
          </a:p>
        </p:txBody>
      </p:sp>
      <p:sp>
        <p:nvSpPr>
          <p:cNvPr id="34819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5</a:t>
            </a:r>
          </a:p>
        </p:txBody>
      </p:sp>
      <p:sp>
        <p:nvSpPr>
          <p:cNvPr id="8" name="3 - Θέση υποσέλιδου"/>
          <p:cNvSpPr txBox="1">
            <a:spLocks/>
          </p:cNvSpPr>
          <p:nvPr/>
        </p:nvSpPr>
        <p:spPr bwMode="auto">
          <a:xfrm>
            <a:off x="4318000" y="6400800"/>
            <a:ext cx="41402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algn="ctr">
              <a:defRPr/>
            </a:pPr>
            <a:r>
              <a:rPr lang="en-US" dirty="0">
                <a:cs typeface="+mn-cs"/>
              </a:rPr>
              <a:t>BPT</a:t>
            </a:r>
            <a:r>
              <a:rPr lang="el-GR" dirty="0">
                <a:cs typeface="+mn-cs"/>
              </a:rPr>
              <a:t>.</a:t>
            </a:r>
            <a:r>
              <a:rPr lang="en-US" dirty="0">
                <a:cs typeface="+mn-cs"/>
              </a:rPr>
              <a:t> </a:t>
            </a:r>
            <a:r>
              <a:rPr lang="en-US" dirty="0" err="1">
                <a:cs typeface="+mn-cs"/>
              </a:rPr>
              <a:t>Loveday</a:t>
            </a:r>
            <a:r>
              <a:rPr lang="en-US" dirty="0">
                <a:cs typeface="+mn-cs"/>
              </a:rPr>
              <a:t> et al. ANZ J </a:t>
            </a:r>
            <a:r>
              <a:rPr lang="en-US" dirty="0" err="1">
                <a:cs typeface="+mn-cs"/>
              </a:rPr>
              <a:t>Surg</a:t>
            </a:r>
            <a:r>
              <a:rPr lang="en-US" dirty="0">
                <a:cs typeface="+mn-cs"/>
              </a:rPr>
              <a:t>; 2010</a:t>
            </a:r>
          </a:p>
        </p:txBody>
      </p:sp>
      <p:sp>
        <p:nvSpPr>
          <p:cNvPr id="3482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Ενδείξεις χειρουργικής παρέμβασης σε τοπικά</a:t>
            </a:r>
            <a:br>
              <a:rPr lang="el-GR" sz="2400" b="1" smtClean="0">
                <a:solidFill>
                  <a:schemeClr val="tx1"/>
                </a:solidFill>
              </a:rPr>
            </a:br>
            <a:r>
              <a:rPr lang="el-GR" sz="2400" b="1" smtClean="0">
                <a:solidFill>
                  <a:schemeClr val="tx1"/>
                </a:solidFill>
              </a:rPr>
              <a:t>επιλεγμένη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7" name="6 - TextBox"/>
          <p:cNvSpPr txBox="1"/>
          <p:nvPr/>
        </p:nvSpPr>
        <p:spPr>
          <a:xfrm>
            <a:off x="2312988" y="838200"/>
            <a:ext cx="5611812" cy="9239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n-US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complications related to </a:t>
            </a:r>
            <a:endParaRPr lang="el-GR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 algn="ctr" eaLnBrk="0" hangingPunct="0">
              <a:defRPr/>
            </a:pPr>
            <a:r>
              <a:rPr lang="en-US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infected necrotizing pancreatitis</a:t>
            </a:r>
          </a:p>
          <a:p>
            <a:pPr algn="ctr" eaLnBrk="0" hangingPunct="0">
              <a:defRPr/>
            </a:pPr>
            <a:r>
              <a:rPr lang="en-US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account for 80% of mortality associated with</a:t>
            </a:r>
            <a:r>
              <a:rPr lang="el-GR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</a:t>
            </a:r>
            <a:r>
              <a:rPr lang="en-US" b="1" i="1" dirty="0">
                <a:solidFill>
                  <a:srgbClr val="FF33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ABP</a:t>
            </a:r>
            <a:endParaRPr lang="el-GR" b="1" i="1" dirty="0">
              <a:solidFill>
                <a:srgbClr val="FF33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2000" dirty="0" smtClean="0"/>
              <a:t>ενδείξεις χειρουργικής παρέμβασης 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l-GR" sz="2000" dirty="0" smtClean="0"/>
              <a:t>     στη βαριά νεκρωτική Ο.Λ.Π. 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l-GR" sz="2000" dirty="0" smtClean="0"/>
              <a:t>     είναι </a:t>
            </a:r>
            <a:r>
              <a:rPr lang="el-G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οι τοπικές επιπλοκές 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l-GR" sz="2000" dirty="0" smtClean="0"/>
              <a:t>     του παγκρεατικού αποστήματος, της </a:t>
            </a:r>
            <a:r>
              <a:rPr lang="el-GR" sz="2000" dirty="0" err="1" smtClean="0"/>
              <a:t>επιπλεγμένης</a:t>
            </a:r>
            <a:r>
              <a:rPr lang="el-GR" sz="2000" dirty="0" smtClean="0"/>
              <a:t>  </a:t>
            </a:r>
            <a:r>
              <a:rPr lang="el-GR" sz="2000" dirty="0" err="1" smtClean="0"/>
              <a:t>ψευδοκύστης</a:t>
            </a:r>
            <a:r>
              <a:rPr lang="el-GR" sz="2000" dirty="0" smtClean="0"/>
              <a:t> και της επιμολυσμένης νέκρωσης</a:t>
            </a:r>
            <a:endParaRPr lang="en-US" sz="2000" dirty="0" smtClean="0"/>
          </a:p>
          <a:p>
            <a:pPr eaLnBrk="1" hangingPunct="1">
              <a:buFontTx/>
              <a:buNone/>
              <a:defRPr/>
            </a:pPr>
            <a:endParaRPr lang="el-GR" sz="2200" dirty="0" smtClean="0"/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η ανοικτή χειρουργική-λαπαροτομία 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l-GR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είναι η χειρουργική θεραπεία πρώτης επιλογής</a:t>
            </a:r>
          </a:p>
          <a:p>
            <a:pPr eaLnBrk="1" hangingPunct="1">
              <a:buFontTx/>
              <a:buNone/>
              <a:defRPr/>
            </a:pPr>
            <a:endParaRPr lang="en-US" sz="2200" dirty="0" smtClean="0"/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2000" dirty="0" smtClean="0"/>
              <a:t>οι νέες επεμβατικές τεχνικές μπορεί να είναι θεραπευτική επιλογή πρώτης ή δεύτερης γραμμής</a:t>
            </a:r>
          </a:p>
          <a:p>
            <a:pPr eaLnBrk="1" hangingPunct="1">
              <a:buFontTx/>
              <a:buNone/>
              <a:defRPr/>
            </a:pPr>
            <a:endParaRPr lang="el-GR" sz="2000" dirty="0" smtClean="0"/>
          </a:p>
          <a:p>
            <a:pPr eaLnBrk="1" hangingPunct="1">
              <a:spcBef>
                <a:spcPts val="0"/>
              </a:spcBef>
              <a:buClr>
                <a:srgbClr val="FF6600"/>
              </a:buClr>
              <a:buSzPct val="110000"/>
              <a:buFont typeface="Wingdings" pitchFamily="2" charset="2"/>
              <a:buChar char="ü"/>
              <a:defRPr/>
            </a:pPr>
            <a:r>
              <a:rPr lang="el-GR" sz="2000" dirty="0" smtClean="0"/>
              <a:t>προτείνεται η « </a:t>
            </a:r>
            <a:r>
              <a:rPr lang="en-US" sz="2000" dirty="0" smtClean="0"/>
              <a:t>step up approach</a:t>
            </a:r>
            <a:r>
              <a:rPr lang="el-GR" sz="2000" dirty="0" smtClean="0"/>
              <a:t> »  χειρουργική προσέγγιση κατά σειρά επιλογής 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l-GR" sz="2000" dirty="0" smtClean="0"/>
              <a:t>     </a:t>
            </a:r>
            <a:r>
              <a:rPr lang="en-US" sz="20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PCD → MIN → open </a:t>
            </a:r>
            <a:r>
              <a:rPr lang="en-US" sz="2000" i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necrosectomy</a:t>
            </a:r>
            <a:endParaRPr lang="en-US" sz="2000" i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5843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5</a:t>
            </a:r>
          </a:p>
        </p:txBody>
      </p:sp>
      <p:sp>
        <p:nvSpPr>
          <p:cNvPr id="3584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Ενδείξεις χειρουργικής παρέμβασης σε τοπικά</a:t>
            </a:r>
            <a:br>
              <a:rPr lang="el-GR" sz="2400" b="1" smtClean="0">
                <a:solidFill>
                  <a:schemeClr val="tx1"/>
                </a:solidFill>
              </a:rPr>
            </a:br>
            <a:r>
              <a:rPr lang="el-GR" sz="2400" b="1" smtClean="0">
                <a:solidFill>
                  <a:schemeClr val="tx1"/>
                </a:solidFill>
              </a:rPr>
              <a:t>επιλεγμένη Ο.Λ.Π.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6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78588" y="6400800"/>
            <a:ext cx="1979612" cy="395288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/>
              <a:t> </a:t>
            </a:r>
            <a:r>
              <a:rPr lang="el-GR" sz="2000" b="1" dirty="0" smtClean="0"/>
              <a:t>ΣΥΜΠΕΡΑΣΜΑ</a:t>
            </a:r>
            <a:endParaRPr lang="en-US" sz="2000" b="1" dirty="0" smtClean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914400"/>
            <a:ext cx="7559675" cy="5364163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Observation - </a:t>
            </a:r>
            <a:r>
              <a:rPr lang="el-G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conservative treatment </a:t>
            </a:r>
            <a:r>
              <a:rPr lang="el-GR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endParaRPr lang="el-GR" sz="2200" dirty="0" smtClean="0"/>
          </a:p>
          <a:p>
            <a:pPr eaLnBrk="1" hangingPunct="1">
              <a:buFontTx/>
              <a:buNone/>
              <a:defRPr/>
            </a:pPr>
            <a:r>
              <a:rPr lang="en-US" sz="1800" dirty="0" smtClean="0"/>
              <a:t>factors reducing likelihood of resolution: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b="0" dirty="0" err="1" smtClean="0"/>
              <a:t>biliary</a:t>
            </a:r>
            <a:r>
              <a:rPr lang="en-US" sz="1800" b="0" dirty="0" smtClean="0"/>
              <a:t> or post-op etiology, severity of ABP and extend of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b="0" dirty="0" smtClean="0"/>
              <a:t>necrosis (&gt;25%), multiple cysts, thicker cysts, location in tail,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b="0" dirty="0" smtClean="0"/>
              <a:t>communication with pancreatic duct, increase in size</a:t>
            </a:r>
          </a:p>
          <a:p>
            <a:pPr eaLnBrk="1" hangingPunct="1">
              <a:buFontTx/>
              <a:buNone/>
              <a:defRPr/>
            </a:pPr>
            <a:endParaRPr lang="en-US" sz="1800" b="0" dirty="0" smtClean="0"/>
          </a:p>
          <a:p>
            <a:pPr eaLnBrk="1" hangingPunct="1">
              <a:buFontTx/>
              <a:buNone/>
              <a:defRPr/>
            </a:pPr>
            <a:r>
              <a:rPr lang="en-US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Surgical / Interventional treatment</a:t>
            </a:r>
          </a:p>
          <a:p>
            <a:pPr eaLnBrk="1" hangingPunct="1">
              <a:buFont typeface="Courier New" pitchFamily="49" charset="0"/>
              <a:buChar char="o"/>
              <a:defRPr/>
            </a:pPr>
            <a:endParaRPr lang="en-US" sz="2200" dirty="0" smtClean="0"/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dirty="0" smtClean="0"/>
              <a:t>indications: </a:t>
            </a:r>
            <a:endParaRPr lang="el-GR" sz="1800" dirty="0" smtClean="0"/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b="0" dirty="0" smtClean="0"/>
              <a:t>persistent pain, infection, increasing size, CBD obstruction,</a:t>
            </a:r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b="0" dirty="0" smtClean="0"/>
              <a:t>involvement of contiguous </a:t>
            </a:r>
            <a:r>
              <a:rPr lang="en-US" sz="1800" b="0" dirty="0" err="1" smtClean="0"/>
              <a:t>organs,perforation,intracystic</a:t>
            </a:r>
            <a:endParaRPr lang="en-US" sz="1800" b="0" dirty="0" smtClean="0"/>
          </a:p>
          <a:p>
            <a:pPr eaLnBrk="1" hangingPunct="1">
              <a:spcBef>
                <a:spcPts val="0"/>
              </a:spcBef>
              <a:buFontTx/>
              <a:buNone/>
              <a:defRPr/>
            </a:pPr>
            <a:r>
              <a:rPr lang="en-US" sz="1800" b="0" dirty="0" err="1" smtClean="0"/>
              <a:t>haemorrhage</a:t>
            </a:r>
            <a:endParaRPr lang="en-US" sz="1800" b="0" dirty="0" smtClean="0"/>
          </a:p>
          <a:p>
            <a:pPr eaLnBrk="1" hangingPunct="1">
              <a:buFontTx/>
              <a:buNone/>
              <a:defRPr/>
            </a:pPr>
            <a:r>
              <a:rPr lang="en-US" sz="1800" dirty="0" smtClean="0"/>
              <a:t>options: PCD </a:t>
            </a:r>
            <a:r>
              <a:rPr lang="en-US" sz="1800" b="0" dirty="0" smtClean="0"/>
              <a:t>(</a:t>
            </a:r>
            <a:r>
              <a:rPr lang="en-US" sz="1800" b="0" dirty="0" err="1" smtClean="0"/>
              <a:t>percutanceous</a:t>
            </a:r>
            <a:r>
              <a:rPr lang="en-US" sz="1800" b="0" dirty="0" smtClean="0"/>
              <a:t> drainage) </a:t>
            </a:r>
          </a:p>
          <a:p>
            <a:pPr eaLnBrk="1" hangingPunct="1">
              <a:buFontTx/>
              <a:buNone/>
              <a:defRPr/>
            </a:pPr>
            <a:r>
              <a:rPr lang="en-US" sz="1800" b="0" dirty="0" smtClean="0"/>
              <a:t>               </a:t>
            </a:r>
            <a:r>
              <a:rPr lang="en-US" sz="1800" dirty="0" smtClean="0"/>
              <a:t>ED </a:t>
            </a:r>
            <a:r>
              <a:rPr lang="en-US" sz="1800" b="0" dirty="0" smtClean="0"/>
              <a:t>(endoscopic drainage) </a:t>
            </a:r>
          </a:p>
          <a:p>
            <a:pPr eaLnBrk="1" hangingPunct="1">
              <a:buFontTx/>
              <a:buNone/>
              <a:defRPr/>
            </a:pPr>
            <a:r>
              <a:rPr lang="en-US" sz="1800" dirty="0" smtClean="0"/>
              <a:t>               surgical interventions </a:t>
            </a:r>
            <a:r>
              <a:rPr lang="en-US" sz="1800" b="0" dirty="0" smtClean="0"/>
              <a:t>(</a:t>
            </a:r>
            <a:r>
              <a:rPr lang="en-US" sz="1800" b="0" dirty="0" err="1" smtClean="0"/>
              <a:t>excision,external</a:t>
            </a:r>
            <a:r>
              <a:rPr lang="en-US" sz="1800" b="0" dirty="0" smtClean="0"/>
              <a:t>-internal drainage)</a:t>
            </a:r>
            <a:endParaRPr lang="el-GR" sz="1800" b="0" dirty="0" smtClean="0"/>
          </a:p>
        </p:txBody>
      </p:sp>
      <p:sp>
        <p:nvSpPr>
          <p:cNvPr id="36867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6</a:t>
            </a:r>
          </a:p>
        </p:txBody>
      </p:sp>
      <p:sp>
        <p:nvSpPr>
          <p:cNvPr id="8" name="3 - Θέση υποσέλιδου"/>
          <p:cNvSpPr txBox="1">
            <a:spLocks/>
          </p:cNvSpPr>
          <p:nvPr/>
        </p:nvSpPr>
        <p:spPr bwMode="auto">
          <a:xfrm>
            <a:off x="3651250" y="6321425"/>
            <a:ext cx="5111750" cy="612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>
              <a:defRPr/>
            </a:pPr>
            <a:r>
              <a:rPr lang="en-US" sz="1600" dirty="0">
                <a:cs typeface="+mn-cs"/>
              </a:rPr>
              <a:t>A. </a:t>
            </a:r>
            <a:r>
              <a:rPr lang="en-US" sz="1600" dirty="0" err="1">
                <a:cs typeface="+mn-cs"/>
              </a:rPr>
              <a:t>Andren</a:t>
            </a:r>
            <a:r>
              <a:rPr lang="en-US" sz="1600" dirty="0">
                <a:cs typeface="+mn-cs"/>
              </a:rPr>
              <a:t> – Sandberg et al. Scand J </a:t>
            </a:r>
            <a:r>
              <a:rPr lang="en-US" sz="1600" dirty="0" err="1">
                <a:cs typeface="+mn-cs"/>
              </a:rPr>
              <a:t>Surg</a:t>
            </a:r>
            <a:r>
              <a:rPr lang="en-US" sz="1600" dirty="0">
                <a:cs typeface="+mn-cs"/>
              </a:rPr>
              <a:t>; 2005</a:t>
            </a:r>
          </a:p>
          <a:p>
            <a:pPr marL="342900" indent="-342900">
              <a:defRPr/>
            </a:pPr>
            <a:r>
              <a:rPr lang="en-US" sz="1600" dirty="0">
                <a:cs typeface="+mn-cs"/>
              </a:rPr>
              <a:t>MD Johnson et al. J </a:t>
            </a:r>
            <a:r>
              <a:rPr lang="en-US" sz="1600" dirty="0" err="1">
                <a:cs typeface="+mn-cs"/>
              </a:rPr>
              <a:t>Clin</a:t>
            </a:r>
            <a:r>
              <a:rPr lang="en-US" sz="1600" dirty="0">
                <a:cs typeface="+mn-cs"/>
              </a:rPr>
              <a:t>  </a:t>
            </a:r>
            <a:r>
              <a:rPr lang="en-US" sz="1600" dirty="0" err="1">
                <a:cs typeface="+mn-cs"/>
              </a:rPr>
              <a:t>Gastr</a:t>
            </a:r>
            <a:r>
              <a:rPr lang="en-US" sz="1600" dirty="0">
                <a:cs typeface="+mn-cs"/>
              </a:rPr>
              <a:t>; 2009</a:t>
            </a:r>
          </a:p>
          <a:p>
            <a:pPr algn="ctr">
              <a:defRPr/>
            </a:pPr>
            <a:endParaRPr lang="en-US" sz="1400" dirty="0">
              <a:cs typeface="+mn-cs"/>
            </a:endParaRPr>
          </a:p>
        </p:txBody>
      </p:sp>
      <p:sp>
        <p:nvSpPr>
          <p:cNvPr id="36869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Αντιμετώπιση οξείας ψευδοκύστης μετά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10" name="9 - TextBox"/>
          <p:cNvSpPr txBox="1"/>
          <p:nvPr/>
        </p:nvSpPr>
        <p:spPr>
          <a:xfrm>
            <a:off x="3886200" y="1295400"/>
            <a:ext cx="5262563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eaLnBrk="0" hangingPunct="0">
              <a:defRPr/>
            </a:pPr>
            <a:r>
              <a:rPr lang="en-US" sz="2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spontaneous resolution in 8-70% of cases</a:t>
            </a:r>
            <a:endParaRPr lang="el-GR" sz="2000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  <p:sp>
        <p:nvSpPr>
          <p:cNvPr id="11" name="10 - TextBox"/>
          <p:cNvSpPr txBox="1"/>
          <p:nvPr/>
        </p:nvSpPr>
        <p:spPr>
          <a:xfrm>
            <a:off x="4449763" y="3505200"/>
            <a:ext cx="4618037" cy="708025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eaLnBrk="0" hangingPunct="0">
              <a:defRPr/>
            </a:pPr>
            <a:r>
              <a:rPr lang="el-GR" sz="2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« </a:t>
            </a:r>
            <a:r>
              <a:rPr lang="en-US" sz="2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allow </a:t>
            </a:r>
            <a:r>
              <a:rPr lang="en-US" sz="2000" b="1" i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psendocyst</a:t>
            </a:r>
            <a:r>
              <a:rPr lang="en-US" sz="2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time to mature</a:t>
            </a:r>
            <a:r>
              <a:rPr lang="el-GR" sz="2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 »</a:t>
            </a:r>
          </a:p>
          <a:p>
            <a:pPr algn="ctr" eaLnBrk="0" hangingPunct="0">
              <a:defRPr/>
            </a:pPr>
            <a:r>
              <a:rPr lang="en-US" sz="2000" b="1" i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consensus: 4-6 w from diagnosis</a:t>
            </a:r>
            <a:endParaRPr lang="el-GR" sz="2000" b="1" i="1" dirty="0">
              <a:solidFill>
                <a:srgbClr val="FF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9600" b="1" kern="10" spc="1921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1C1C1C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Haettenschweiler"/>
              </a:rPr>
              <a:t>6</a:t>
            </a:r>
          </a:p>
        </p:txBody>
      </p:sp>
      <p:sp>
        <p:nvSpPr>
          <p:cNvPr id="37891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l-GR" sz="2400" b="1" smtClean="0">
                <a:solidFill>
                  <a:schemeClr val="tx1"/>
                </a:solidFill>
              </a:rPr>
              <a:t>Αντιμετώπιση οξείας ψευδοκύστης μετά Ο.Λ.Π. (?)</a:t>
            </a:r>
            <a:endParaRPr lang="en-US" sz="2400" b="1" smtClean="0">
              <a:solidFill>
                <a:schemeClr val="tx1"/>
              </a:solidFill>
            </a:endParaRPr>
          </a:p>
        </p:txBody>
      </p:sp>
      <p:sp>
        <p:nvSpPr>
          <p:cNvPr id="31749" name="8 - TextBox"/>
          <p:cNvSpPr txBox="1">
            <a:spLocks noChangeArrowheads="1"/>
          </p:cNvSpPr>
          <p:nvPr/>
        </p:nvSpPr>
        <p:spPr bwMode="auto">
          <a:xfrm>
            <a:off x="1905000" y="762000"/>
            <a:ext cx="6875463" cy="92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l-GR" b="1" dirty="0">
                <a:cs typeface="Arial" pitchFamily="34" charset="0"/>
              </a:rPr>
              <a:t>στη πλειοψηφία των περιπτώσεων οι οξείες </a:t>
            </a:r>
            <a:r>
              <a:rPr lang="el-GR" b="1" dirty="0" err="1">
                <a:cs typeface="Arial" pitchFamily="34" charset="0"/>
              </a:rPr>
              <a:t>ψευδοκύστεις</a:t>
            </a:r>
            <a:r>
              <a:rPr lang="el-GR" b="1" dirty="0">
                <a:cs typeface="Arial" pitchFamily="34" charset="0"/>
              </a:rPr>
              <a:t> μετά Ο.Λ.Π. υποχωρούν αυτόματα σε διάστημα μέχρι και 1 χρόνο μετά διάγνωση              </a:t>
            </a:r>
            <a:r>
              <a:rPr lang="el-GR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38%-65% σε 6 μήνες – 1 χρόνο</a:t>
            </a:r>
          </a:p>
        </p:txBody>
      </p:sp>
      <p:sp>
        <p:nvSpPr>
          <p:cNvPr id="31750" name="10 - TextBox"/>
          <p:cNvSpPr txBox="1">
            <a:spLocks noChangeArrowheads="1"/>
          </p:cNvSpPr>
          <p:nvPr/>
        </p:nvSpPr>
        <p:spPr bwMode="auto">
          <a:xfrm>
            <a:off x="1905000" y="1752600"/>
            <a:ext cx="68754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l-GR" b="1" dirty="0">
                <a:cs typeface="Arial" pitchFamily="34" charset="0"/>
              </a:rPr>
              <a:t>το μέγεθος της </a:t>
            </a:r>
            <a:r>
              <a:rPr lang="el-GR" b="1" dirty="0" err="1">
                <a:cs typeface="Arial" pitchFamily="34" charset="0"/>
              </a:rPr>
              <a:t>ψευδοκύστης</a:t>
            </a:r>
            <a:r>
              <a:rPr lang="el-GR" b="1" dirty="0">
                <a:cs typeface="Arial" pitchFamily="34" charset="0"/>
              </a:rPr>
              <a:t> δεν φαίνεται να συνδέεται </a:t>
            </a:r>
          </a:p>
          <a:p>
            <a:pPr>
              <a:defRPr/>
            </a:pPr>
            <a:r>
              <a:rPr lang="el-GR" b="1" dirty="0">
                <a:cs typeface="Arial" pitchFamily="34" charset="0"/>
              </a:rPr>
              <a:t>με τη πιθανότητα υποχώρησης σε αντίθεση με το χρόνο παραμονής μετά διάγνωση                         </a:t>
            </a:r>
            <a:r>
              <a:rPr lang="el-GR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χρόνος &gt; 6-12 </a:t>
            </a:r>
            <a:r>
              <a:rPr lang="el-GR" b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εβδ</a:t>
            </a:r>
            <a:r>
              <a:rPr lang="el-GR" b="1" dirty="0">
                <a:cs typeface="Arial" pitchFamily="34" charset="0"/>
              </a:rPr>
              <a:t>.</a:t>
            </a:r>
          </a:p>
        </p:txBody>
      </p:sp>
      <p:sp>
        <p:nvSpPr>
          <p:cNvPr id="31751" name="11 - TextBox"/>
          <p:cNvSpPr txBox="1">
            <a:spLocks noChangeArrowheads="1"/>
          </p:cNvSpPr>
          <p:nvPr/>
        </p:nvSpPr>
        <p:spPr bwMode="auto">
          <a:xfrm>
            <a:off x="1905000" y="4230688"/>
            <a:ext cx="68754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b="1"/>
              <a:t>ασυμπτωματικές με σταθερό μέγεθος ψευδοκύστεις προτείνεται να αντιμετωπίζονται με τακτικό επανέλεγχο</a:t>
            </a:r>
          </a:p>
        </p:txBody>
      </p:sp>
      <p:sp>
        <p:nvSpPr>
          <p:cNvPr id="31752" name="12 - TextBox"/>
          <p:cNvSpPr txBox="1">
            <a:spLocks noChangeArrowheads="1"/>
          </p:cNvSpPr>
          <p:nvPr/>
        </p:nvSpPr>
        <p:spPr bwMode="auto">
          <a:xfrm>
            <a:off x="1905000" y="2743200"/>
            <a:ext cx="6875463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l-GR" b="1" dirty="0">
                <a:cs typeface="Arial" pitchFamily="34" charset="0"/>
              </a:rPr>
              <a:t>η πιθανότητα επιπλοκών συνδέεται με το χρόνο </a:t>
            </a:r>
            <a:r>
              <a:rPr lang="el-GR" b="1">
                <a:cs typeface="Arial" pitchFamily="34" charset="0"/>
              </a:rPr>
              <a:t>από τη διάγνωση </a:t>
            </a:r>
            <a:r>
              <a:rPr lang="en-US" b="1" dirty="0">
                <a:cs typeface="Arial" pitchFamily="34" charset="0"/>
              </a:rPr>
              <a:t> </a:t>
            </a:r>
            <a:r>
              <a:rPr lang="el-GR" b="1" dirty="0">
                <a:cs typeface="Arial" pitchFamily="34" charset="0"/>
              </a:rPr>
              <a:t>                                                          </a:t>
            </a:r>
            <a:r>
              <a:rPr lang="el-GR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χρόνος &gt; 6 </a:t>
            </a:r>
            <a:r>
              <a:rPr lang="el-GR" b="1" dirty="0" err="1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εβδ</a:t>
            </a:r>
            <a:r>
              <a:rPr lang="el-GR" b="1" dirty="0">
                <a:solidFill>
                  <a:srgbClr val="FF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.</a:t>
            </a:r>
          </a:p>
        </p:txBody>
      </p:sp>
      <p:sp>
        <p:nvSpPr>
          <p:cNvPr id="31753" name="13 - TextBox"/>
          <p:cNvSpPr txBox="1">
            <a:spLocks noChangeArrowheads="1"/>
          </p:cNvSpPr>
          <p:nvPr/>
        </p:nvSpPr>
        <p:spPr bwMode="auto">
          <a:xfrm>
            <a:off x="1887538" y="3505200"/>
            <a:ext cx="6875462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b="1"/>
              <a:t>οι επιλεγμένες ψευδοκύστεις απαιτούν χειρουργική ή άλλη επεμβατική θεραπεία</a:t>
            </a:r>
          </a:p>
        </p:txBody>
      </p:sp>
      <p:sp>
        <p:nvSpPr>
          <p:cNvPr id="31754" name="14 - TextBox"/>
          <p:cNvSpPr txBox="1">
            <a:spLocks noChangeArrowheads="1"/>
          </p:cNvSpPr>
          <p:nvPr/>
        </p:nvSpPr>
        <p:spPr bwMode="auto">
          <a:xfrm>
            <a:off x="1905000" y="4916488"/>
            <a:ext cx="68754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b="1"/>
              <a:t>οι νέες επεμβατικές τεχνικές (</a:t>
            </a:r>
            <a:r>
              <a:rPr lang="en-US" b="1"/>
              <a:t>PCD, ED) </a:t>
            </a:r>
            <a:r>
              <a:rPr lang="el-GR" b="1"/>
              <a:t>έχουν συγκεκριμένες και περιορισμένες ενδείξεις</a:t>
            </a:r>
          </a:p>
        </p:txBody>
      </p:sp>
      <p:sp>
        <p:nvSpPr>
          <p:cNvPr id="31755" name="15 - TextBox"/>
          <p:cNvSpPr txBox="1">
            <a:spLocks noChangeArrowheads="1"/>
          </p:cNvSpPr>
          <p:nvPr/>
        </p:nvSpPr>
        <p:spPr bwMode="auto">
          <a:xfrm>
            <a:off x="1905000" y="5602288"/>
            <a:ext cx="6875463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l-GR" b="1"/>
              <a:t>η εσωτερική παροχέτευση, εφόσον είναι δυνατή τεχνικά, είναι η χειρουργική θεραπεία πρώτης επιλογής</a:t>
            </a:r>
          </a:p>
        </p:txBody>
      </p:sp>
      <p:sp>
        <p:nvSpPr>
          <p:cNvPr id="13" name="3 - Θέση υποσέλιδου"/>
          <p:cNvSpPr>
            <a:spLocks noGrp="1"/>
          </p:cNvSpPr>
          <p:nvPr>
            <p:ph type="ftr" sz="quarter" idx="10"/>
          </p:nvPr>
        </p:nvSpPr>
        <p:spPr>
          <a:xfrm>
            <a:off x="6478588" y="6400800"/>
            <a:ext cx="1979612" cy="395288"/>
          </a:xfrm>
        </p:spPr>
        <p:txBody>
          <a:bodyPr/>
          <a:lstStyle/>
          <a:p>
            <a:pPr>
              <a:defRPr/>
            </a:pPr>
            <a:r>
              <a:rPr lang="en-US" sz="2000" b="1" dirty="0" smtClean="0"/>
              <a:t> </a:t>
            </a:r>
            <a:r>
              <a:rPr lang="el-GR" sz="2000" b="1" dirty="0" smtClean="0"/>
              <a:t>ΣΥΜΠΕΡΑΣΜΑ</a:t>
            </a:r>
            <a:endParaRPr lang="en-US" sz="2000" b="1" dirty="0" smtClean="0"/>
          </a:p>
        </p:txBody>
      </p:sp>
      <p:sp>
        <p:nvSpPr>
          <p:cNvPr id="37900" name="11 - TextBox"/>
          <p:cNvSpPr txBox="1">
            <a:spLocks noChangeArrowheads="1"/>
          </p:cNvSpPr>
          <p:nvPr/>
        </p:nvSpPr>
        <p:spPr bwMode="auto">
          <a:xfrm>
            <a:off x="1524000" y="838200"/>
            <a:ext cx="401638" cy="532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sz="2000" b="1">
                <a:solidFill>
                  <a:srgbClr val="FF6600"/>
                </a:solidFill>
              </a:rPr>
              <a:t>1.</a:t>
            </a:r>
          </a:p>
          <a:p>
            <a:endParaRPr lang="el-GR" sz="2000" b="1">
              <a:solidFill>
                <a:srgbClr val="FF6600"/>
              </a:solidFill>
            </a:endParaRPr>
          </a:p>
          <a:p>
            <a:endParaRPr lang="el-GR" sz="2000" b="1">
              <a:solidFill>
                <a:srgbClr val="FF6600"/>
              </a:solidFill>
            </a:endParaRPr>
          </a:p>
          <a:p>
            <a:r>
              <a:rPr lang="el-GR" sz="2000" b="1">
                <a:solidFill>
                  <a:srgbClr val="FF6600"/>
                </a:solidFill>
              </a:rPr>
              <a:t>2.</a:t>
            </a:r>
          </a:p>
          <a:p>
            <a:endParaRPr lang="el-GR" sz="2000" b="1">
              <a:solidFill>
                <a:srgbClr val="FF6600"/>
              </a:solidFill>
            </a:endParaRPr>
          </a:p>
          <a:p>
            <a:endParaRPr lang="el-GR" sz="2000" b="1">
              <a:solidFill>
                <a:srgbClr val="FF6600"/>
              </a:solidFill>
            </a:endParaRPr>
          </a:p>
          <a:p>
            <a:r>
              <a:rPr lang="el-GR" sz="2000" b="1">
                <a:solidFill>
                  <a:srgbClr val="FF6600"/>
                </a:solidFill>
              </a:rPr>
              <a:t>3.</a:t>
            </a:r>
          </a:p>
          <a:p>
            <a:endParaRPr lang="el-GR" sz="2000" b="1">
              <a:solidFill>
                <a:srgbClr val="FF6600"/>
              </a:solidFill>
            </a:endParaRPr>
          </a:p>
          <a:p>
            <a:endParaRPr lang="el-GR" sz="2000" b="1">
              <a:solidFill>
                <a:srgbClr val="FF6600"/>
              </a:solidFill>
            </a:endParaRPr>
          </a:p>
          <a:p>
            <a:r>
              <a:rPr lang="el-GR" sz="2000" b="1">
                <a:solidFill>
                  <a:srgbClr val="FF6600"/>
                </a:solidFill>
              </a:rPr>
              <a:t>4.</a:t>
            </a:r>
          </a:p>
          <a:p>
            <a:endParaRPr lang="el-GR" sz="2000" b="1">
              <a:solidFill>
                <a:srgbClr val="FF6600"/>
              </a:solidFill>
            </a:endParaRPr>
          </a:p>
          <a:p>
            <a:r>
              <a:rPr lang="el-GR" sz="2000" b="1">
                <a:solidFill>
                  <a:srgbClr val="FF6600"/>
                </a:solidFill>
              </a:rPr>
              <a:t>5.</a:t>
            </a:r>
          </a:p>
          <a:p>
            <a:endParaRPr lang="el-GR" sz="2000" b="1">
              <a:solidFill>
                <a:srgbClr val="FF6600"/>
              </a:solidFill>
            </a:endParaRPr>
          </a:p>
          <a:p>
            <a:endParaRPr lang="el-GR" sz="2000" b="1">
              <a:solidFill>
                <a:srgbClr val="FF6600"/>
              </a:solidFill>
            </a:endParaRPr>
          </a:p>
          <a:p>
            <a:r>
              <a:rPr lang="el-GR" sz="2000" b="1">
                <a:solidFill>
                  <a:srgbClr val="FF6600"/>
                </a:solidFill>
              </a:rPr>
              <a:t>6.</a:t>
            </a:r>
          </a:p>
          <a:p>
            <a:endParaRPr lang="el-GR" sz="2000" b="1">
              <a:solidFill>
                <a:srgbClr val="FF6600"/>
              </a:solidFill>
            </a:endParaRPr>
          </a:p>
          <a:p>
            <a:r>
              <a:rPr lang="el-GR" sz="2000" b="1">
                <a:solidFill>
                  <a:srgbClr val="FF6600"/>
                </a:solidFill>
              </a:rPr>
              <a:t>7.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17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17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17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17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9" grpId="0"/>
      <p:bldP spid="31750" grpId="0"/>
      <p:bldP spid="31751" grpId="0"/>
      <p:bldP spid="31752" grpId="0"/>
      <p:bldP spid="31753" grpId="0"/>
      <p:bldP spid="31754" grpId="0"/>
      <p:bldP spid="3175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Τίτλος"/>
          <p:cNvSpPr>
            <a:spLocks noGrp="1"/>
          </p:cNvSpPr>
          <p:nvPr>
            <p:ph type="title"/>
          </p:nvPr>
        </p:nvSpPr>
        <p:spPr>
          <a:xfrm>
            <a:off x="0" y="0"/>
            <a:ext cx="9107488" cy="792163"/>
          </a:xfrm>
        </p:spPr>
        <p:txBody>
          <a:bodyPr/>
          <a:lstStyle/>
          <a:p>
            <a:pPr>
              <a:spcBef>
                <a:spcPts val="0"/>
              </a:spcBef>
              <a:defRPr/>
            </a:pP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Algorithm for the early management </a:t>
            </a:r>
            <a:b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of acute </a:t>
            </a:r>
            <a:r>
              <a:rPr lang="en-US" sz="2400" b="1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biliary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pancreatitis</a:t>
            </a:r>
            <a:endParaRPr lang="el-GR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524000" y="815975"/>
          <a:ext cx="7345363" cy="5508625"/>
        </p:xfrm>
        <a:graphic>
          <a:graphicData uri="http://schemas.openxmlformats.org/presentationml/2006/ole">
            <p:oleObj spid="_x0000_s1026" name="Παρουσίαση" r:id="rId3" imgW="4568937" imgH="3425853" progId="PowerPoint.Show.12">
              <p:embed/>
            </p:oleObj>
          </a:graphicData>
        </a:graphic>
      </p:graphicFrame>
      <p:sp>
        <p:nvSpPr>
          <p:cNvPr id="1028" name="5 - TextBox"/>
          <p:cNvSpPr txBox="1">
            <a:spLocks noChangeArrowheads="1"/>
          </p:cNvSpPr>
          <p:nvPr/>
        </p:nvSpPr>
        <p:spPr bwMode="auto">
          <a:xfrm>
            <a:off x="6046788" y="6477000"/>
            <a:ext cx="2411412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i="1"/>
              <a:t>MS.Petrov.JOP;2009 </a:t>
            </a:r>
            <a:endParaRPr lang="el-GR"/>
          </a:p>
        </p:txBody>
      </p:sp>
      <p:pic>
        <p:nvPicPr>
          <p:cNvPr id="1029" name="Picture 3" descr="I:\photo-ΨΕΥΔΟΚΥΣΤΗ ΠΑΓΚΡΕΑΤΟΣ\Ανθρωπάκια\6.jpg"/>
          <p:cNvPicPr preferRelativeResize="0">
            <a:picLocks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815975"/>
            <a:ext cx="151130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5088"/>
            <a:ext cx="8207375" cy="468312"/>
          </a:xfrm>
        </p:spPr>
        <p:txBody>
          <a:bodyPr/>
          <a:lstStyle/>
          <a:p>
            <a:pPr eaLnBrk="1" hangingPunct="1">
              <a:defRPr/>
            </a:pPr>
            <a:r>
              <a:rPr lang="el-GR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ΚΛΙΝΙΚΟ ΠΕΡΙΣΤΑΤΙΚΟ</a:t>
            </a:r>
            <a:endPara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l-GR" sz="9600" b="1" kern="10" spc="1921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/>
                </a:outerShdw>
              </a:effectLst>
              <a:latin typeface="Haettenschweiler"/>
            </a:endParaRPr>
          </a:p>
        </p:txBody>
      </p:sp>
      <p:pic>
        <p:nvPicPr>
          <p:cNvPr id="7172" name="Picture 6" descr="C:\Users\user\Desktop\ΠΑΓΚΡΕΑΤΙΤΙΔΑ &amp; ΨΕΥΔΟΚΥΣΤΗ\Ανθρωπάκια\image pancreatitis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409825"/>
            <a:ext cx="1295400" cy="2771775"/>
          </a:xfrm>
          <a:prstGeom prst="rect">
            <a:avLst/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pic>
      <p:sp>
        <p:nvSpPr>
          <p:cNvPr id="8" name="7 - TextBox"/>
          <p:cNvSpPr txBox="1"/>
          <p:nvPr/>
        </p:nvSpPr>
        <p:spPr>
          <a:xfrm>
            <a:off x="6324600" y="6400800"/>
            <a:ext cx="210502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chemeClr val="bg2">
                    <a:lumMod val="20000"/>
                    <a:lumOff val="80000"/>
                  </a:schemeClr>
                </a:solidFill>
                <a:cs typeface="Arial" pitchFamily="34" charset="0"/>
              </a:rPr>
              <a:t>ΠΟΡΕΙΑ ΝΟΣΟΥ</a:t>
            </a:r>
          </a:p>
        </p:txBody>
      </p:sp>
      <p:pic>
        <p:nvPicPr>
          <p:cNvPr id="9" name="Picture 2" descr="mhtml:file://C:\Users\user\Desktop\Ostomy%20Surgery%20Time%20Line%20%20Stomawise%20%20The%20UK%20Support%20Network%20for%20Ostomates%20%20Ileostomy,%20Colostomy%20&amp;%20Urostomy.mht!http://www.stomawise.co.uk/wp-content/uploads/2011/10/timeline14.png"/>
          <p:cNvPicPr preferRelativeResize="0">
            <a:picLocks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785" t="27307" r="-2" b="19218"/>
          <a:stretch>
            <a:fillRect/>
          </a:stretch>
        </p:blipFill>
        <p:spPr bwMode="auto">
          <a:xfrm>
            <a:off x="1400175" y="762000"/>
            <a:ext cx="428625" cy="52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5" name="9 - TextBox"/>
          <p:cNvSpPr txBox="1">
            <a:spLocks noChangeArrowheads="1"/>
          </p:cNvSpPr>
          <p:nvPr/>
        </p:nvSpPr>
        <p:spPr bwMode="auto">
          <a:xfrm>
            <a:off x="1752600" y="773113"/>
            <a:ext cx="29622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03/6 </a:t>
            </a:r>
            <a:r>
              <a:rPr lang="el-GR"/>
              <a:t>διακομιδή εις Α’ΠΧΚ</a:t>
            </a:r>
          </a:p>
        </p:txBody>
      </p:sp>
      <p:sp>
        <p:nvSpPr>
          <p:cNvPr id="7176" name="10 - TextBox"/>
          <p:cNvSpPr txBox="1">
            <a:spLocks noChangeAspect="1"/>
          </p:cNvSpPr>
          <p:nvPr/>
        </p:nvSpPr>
        <p:spPr bwMode="auto">
          <a:xfrm>
            <a:off x="4648200" y="762000"/>
            <a:ext cx="2532063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n-US"/>
              <a:t>US</a:t>
            </a:r>
            <a:r>
              <a:rPr lang="el-GR"/>
              <a:t>/</a:t>
            </a:r>
            <a:r>
              <a:rPr lang="en-US"/>
              <a:t>CTSI score 7</a:t>
            </a:r>
          </a:p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συντηρητική αγωγή</a:t>
            </a:r>
          </a:p>
          <a:p>
            <a:endParaRPr lang="el-GR"/>
          </a:p>
        </p:txBody>
      </p:sp>
      <p:sp>
        <p:nvSpPr>
          <p:cNvPr id="7177" name="11 - TextBox"/>
          <p:cNvSpPr txBox="1">
            <a:spLocks noChangeArrowheads="1"/>
          </p:cNvSpPr>
          <p:nvPr/>
        </p:nvSpPr>
        <p:spPr bwMode="auto">
          <a:xfrm>
            <a:off x="1762125" y="2819400"/>
            <a:ext cx="29622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11/6 </a:t>
            </a:r>
            <a:r>
              <a:rPr lang="el-GR"/>
              <a:t>διακομιδή εις Α’ΠΧΚ</a:t>
            </a:r>
          </a:p>
        </p:txBody>
      </p:sp>
      <p:sp>
        <p:nvSpPr>
          <p:cNvPr id="7178" name="12 - TextBox"/>
          <p:cNvSpPr txBox="1">
            <a:spLocks noChangeArrowheads="1"/>
          </p:cNvSpPr>
          <p:nvPr/>
        </p:nvSpPr>
        <p:spPr bwMode="auto">
          <a:xfrm>
            <a:off x="1752600" y="3462338"/>
            <a:ext cx="33242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17/6 </a:t>
            </a:r>
            <a:r>
              <a:rPr lang="en-US"/>
              <a:t>CECT</a:t>
            </a:r>
            <a:r>
              <a:rPr lang="el-GR"/>
              <a:t> </a:t>
            </a:r>
            <a:r>
              <a:rPr lang="en-US"/>
              <a:t>CTSI score </a:t>
            </a:r>
            <a:r>
              <a:rPr lang="el-GR"/>
              <a:t>2</a:t>
            </a:r>
          </a:p>
          <a:p>
            <a:r>
              <a:rPr lang="el-GR"/>
              <a:t>        </a:t>
            </a:r>
            <a:r>
              <a:rPr lang="en-US"/>
              <a:t> MRI </a:t>
            </a:r>
            <a:r>
              <a:rPr lang="el-GR"/>
              <a:t>άνω κοιλίας/</a:t>
            </a:r>
            <a:r>
              <a:rPr lang="en-US"/>
              <a:t>MRCP</a:t>
            </a:r>
          </a:p>
          <a:p>
            <a:r>
              <a:rPr lang="el-GR"/>
              <a:t> </a:t>
            </a:r>
          </a:p>
        </p:txBody>
      </p:sp>
      <p:sp>
        <p:nvSpPr>
          <p:cNvPr id="7179" name="13 - TextBox"/>
          <p:cNvSpPr txBox="1">
            <a:spLocks noChangeArrowheads="1"/>
          </p:cNvSpPr>
          <p:nvPr/>
        </p:nvSpPr>
        <p:spPr bwMode="auto">
          <a:xfrm>
            <a:off x="1752600" y="4114800"/>
            <a:ext cx="51546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20/6 </a:t>
            </a:r>
            <a:r>
              <a:rPr lang="el-GR"/>
              <a:t>εξιτήριο-προγραμματισμός </a:t>
            </a:r>
            <a:r>
              <a:rPr lang="en-US"/>
              <a:t>CT </a:t>
            </a:r>
            <a:r>
              <a:rPr lang="el-GR"/>
              <a:t>σε 8 εβδ.</a:t>
            </a:r>
          </a:p>
        </p:txBody>
      </p:sp>
      <p:sp>
        <p:nvSpPr>
          <p:cNvPr id="7180" name="14 - TextBox"/>
          <p:cNvSpPr txBox="1">
            <a:spLocks noChangeArrowheads="1"/>
          </p:cNvSpPr>
          <p:nvPr/>
        </p:nvSpPr>
        <p:spPr bwMode="auto">
          <a:xfrm>
            <a:off x="1752600" y="4887913"/>
            <a:ext cx="543242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21/6 </a:t>
            </a:r>
            <a:r>
              <a:rPr lang="el-GR"/>
              <a:t>εισαγωγή εις Α’ΠΧΚ- επιγαστραλγία,ναυτία</a:t>
            </a:r>
          </a:p>
        </p:txBody>
      </p:sp>
      <p:sp>
        <p:nvSpPr>
          <p:cNvPr id="7181" name="15 - TextBox"/>
          <p:cNvSpPr txBox="1">
            <a:spLocks noChangeArrowheads="1"/>
          </p:cNvSpPr>
          <p:nvPr/>
        </p:nvSpPr>
        <p:spPr bwMode="auto">
          <a:xfrm>
            <a:off x="1752600" y="5638800"/>
            <a:ext cx="299243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04/7 </a:t>
            </a:r>
            <a:r>
              <a:rPr lang="en-US"/>
              <a:t>CECT</a:t>
            </a:r>
            <a:r>
              <a:rPr lang="el-GR"/>
              <a:t> </a:t>
            </a:r>
            <a:r>
              <a:rPr lang="en-US"/>
              <a:t>CTSI score </a:t>
            </a:r>
            <a:r>
              <a:rPr lang="el-GR"/>
              <a:t>1-2</a:t>
            </a:r>
          </a:p>
        </p:txBody>
      </p:sp>
      <p:sp>
        <p:nvSpPr>
          <p:cNvPr id="7182" name="16 - TextBox"/>
          <p:cNvSpPr txBox="1">
            <a:spLocks noChangeArrowheads="1"/>
          </p:cNvSpPr>
          <p:nvPr/>
        </p:nvSpPr>
        <p:spPr bwMode="auto">
          <a:xfrm>
            <a:off x="1752600" y="2220913"/>
            <a:ext cx="21796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0</a:t>
            </a:r>
            <a:r>
              <a:rPr lang="en-US" b="1" i="1">
                <a:solidFill>
                  <a:srgbClr val="FF6600"/>
                </a:solidFill>
              </a:rPr>
              <a:t>6</a:t>
            </a:r>
            <a:r>
              <a:rPr lang="el-GR" b="1" i="1">
                <a:solidFill>
                  <a:srgbClr val="FF6600"/>
                </a:solidFill>
              </a:rPr>
              <a:t>/6 </a:t>
            </a:r>
            <a:r>
              <a:rPr lang="en-US"/>
              <a:t>CECT/MRCP</a:t>
            </a:r>
            <a:endParaRPr lang="el-GR"/>
          </a:p>
        </p:txBody>
      </p:sp>
      <p:sp>
        <p:nvSpPr>
          <p:cNvPr id="7183" name="17 - TextBox"/>
          <p:cNvSpPr txBox="1">
            <a:spLocks noChangeArrowheads="1"/>
          </p:cNvSpPr>
          <p:nvPr/>
        </p:nvSpPr>
        <p:spPr bwMode="auto">
          <a:xfrm>
            <a:off x="1752600" y="1524000"/>
            <a:ext cx="2746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0</a:t>
            </a:r>
            <a:r>
              <a:rPr lang="en-US" b="1" i="1">
                <a:solidFill>
                  <a:srgbClr val="FF6600"/>
                </a:solidFill>
              </a:rPr>
              <a:t>4</a:t>
            </a:r>
            <a:r>
              <a:rPr lang="el-GR" b="1" i="1">
                <a:solidFill>
                  <a:srgbClr val="FF6600"/>
                </a:solidFill>
              </a:rPr>
              <a:t>/6 </a:t>
            </a:r>
            <a:r>
              <a:rPr lang="el-GR"/>
              <a:t>διακομιδή εις ΜΕΘ</a:t>
            </a:r>
          </a:p>
        </p:txBody>
      </p:sp>
      <p:sp>
        <p:nvSpPr>
          <p:cNvPr id="7184" name="18 - TextBox"/>
          <p:cNvSpPr txBox="1">
            <a:spLocks noChangeArrowheads="1"/>
          </p:cNvSpPr>
          <p:nvPr/>
        </p:nvSpPr>
        <p:spPr bwMode="auto">
          <a:xfrm>
            <a:off x="3733800" y="2209800"/>
            <a:ext cx="49418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n-US"/>
              <a:t>CTSI score 7</a:t>
            </a:r>
          </a:p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ενδο-εξω-ηπατικά χολαγγεία ,ΚΧΠ,ΠΠ  κ.φ.</a:t>
            </a:r>
          </a:p>
          <a:p>
            <a:endParaRPr lang="el-GR"/>
          </a:p>
        </p:txBody>
      </p:sp>
      <p:sp>
        <p:nvSpPr>
          <p:cNvPr id="7185" name="19 - TextBox"/>
          <p:cNvSpPr txBox="1">
            <a:spLocks noChangeArrowheads="1"/>
          </p:cNvSpPr>
          <p:nvPr/>
        </p:nvSpPr>
        <p:spPr bwMode="auto">
          <a:xfrm>
            <a:off x="4953000" y="3468688"/>
            <a:ext cx="419258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ψευδοκύστη(?)σώματος-ουράς</a:t>
            </a:r>
            <a:endParaRPr lang="en-US"/>
          </a:p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εξωπαγκρεατική φλεγμονή </a:t>
            </a:r>
            <a:r>
              <a:rPr lang="en-US"/>
              <a:t>stage B</a:t>
            </a:r>
            <a:endParaRPr lang="el-GR"/>
          </a:p>
        </p:txBody>
      </p:sp>
      <p:sp>
        <p:nvSpPr>
          <p:cNvPr id="7186" name="21 - TextBox"/>
          <p:cNvSpPr txBox="1">
            <a:spLocks noChangeArrowheads="1"/>
          </p:cNvSpPr>
          <p:nvPr/>
        </p:nvSpPr>
        <p:spPr bwMode="auto">
          <a:xfrm>
            <a:off x="4352925" y="1524000"/>
            <a:ext cx="25923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ΟΑΑ/</a:t>
            </a:r>
            <a:r>
              <a:rPr lang="en-US"/>
              <a:t>ARDS</a:t>
            </a:r>
          </a:p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μηχανικός αερισμός</a:t>
            </a:r>
          </a:p>
          <a:p>
            <a:endParaRPr lang="el-GR"/>
          </a:p>
        </p:txBody>
      </p:sp>
      <p:sp>
        <p:nvSpPr>
          <p:cNvPr id="7187" name="22 - TextBox"/>
          <p:cNvSpPr txBox="1">
            <a:spLocks noChangeArrowheads="1"/>
          </p:cNvSpPr>
          <p:nvPr/>
        </p:nvSpPr>
        <p:spPr bwMode="auto">
          <a:xfrm>
            <a:off x="4572000" y="5638800"/>
            <a:ext cx="43561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ψευδοκύστη</a:t>
            </a:r>
            <a:r>
              <a:rPr lang="en-US"/>
              <a:t> </a:t>
            </a:r>
            <a:endParaRPr lang="el-GR"/>
          </a:p>
          <a:p>
            <a:pPr>
              <a:buClr>
                <a:srgbClr val="FF6600"/>
              </a:buClr>
              <a:buSzPct val="95000"/>
            </a:pPr>
            <a:r>
              <a:rPr lang="el-GR"/>
              <a:t>   σώματος-ουράς</a:t>
            </a:r>
            <a:r>
              <a:rPr lang="en-US"/>
              <a:t> </a:t>
            </a:r>
            <a:r>
              <a:rPr lang="en-US" sz="1600"/>
              <a:t>diam 11,75x8,61x9,2</a:t>
            </a:r>
          </a:p>
        </p:txBody>
      </p:sp>
      <p:sp>
        <p:nvSpPr>
          <p:cNvPr id="21" name="6 - TextBox"/>
          <p:cNvSpPr txBox="1">
            <a:spLocks noChangeArrowheads="1"/>
          </p:cNvSpPr>
          <p:nvPr/>
        </p:nvSpPr>
        <p:spPr bwMode="auto">
          <a:xfrm>
            <a:off x="-76200" y="838200"/>
            <a:ext cx="161766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800" b="1" dirty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♀ </a:t>
            </a:r>
            <a:endParaRPr lang="en-US" sz="2800" b="1" dirty="0">
              <a:solidFill>
                <a:srgbClr val="1C1C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>
              <a:defRPr/>
            </a:pPr>
            <a:r>
              <a:rPr lang="el-GR" b="1" i="1" dirty="0">
                <a:solidFill>
                  <a:srgbClr val="1C1C1C"/>
                </a:solidFill>
                <a:cs typeface="Arial" pitchFamily="34" charset="0"/>
              </a:rPr>
              <a:t>Φ.Ο.,49 ετών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07375" cy="53975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ΚΛΙΝΙΚΟ ΠΕΡΙΣΤΑΤΙΚΟ</a:t>
            </a:r>
            <a:r>
              <a:rPr lang="en-US" sz="2800" b="1" dirty="0" smtClean="0">
                <a:solidFill>
                  <a:srgbClr val="FF6600"/>
                </a:solidFill>
              </a:rPr>
              <a:t>    </a:t>
            </a:r>
            <a:r>
              <a:rPr lang="en-US" sz="2400" b="1" dirty="0" smtClean="0">
                <a:solidFill>
                  <a:schemeClr val="tx1"/>
                </a:solidFill>
              </a:rPr>
              <a:t>CECT CTSI 4</a:t>
            </a:r>
            <a:r>
              <a:rPr 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l-GR" sz="2800" dirty="0" smtClean="0"/>
              <a:t/>
            </a:r>
            <a:br>
              <a:rPr lang="el-GR" sz="2800" dirty="0" smtClean="0"/>
            </a:br>
            <a:endPara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Picture 2" descr="C:\Users\user\Desktop\ct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838200"/>
            <a:ext cx="8999538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6 - TextBox"/>
          <p:cNvSpPr txBox="1"/>
          <p:nvPr/>
        </p:nvSpPr>
        <p:spPr>
          <a:xfrm>
            <a:off x="5410200" y="6400800"/>
            <a:ext cx="2924175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chemeClr val="bg2">
                    <a:lumMod val="20000"/>
                    <a:lumOff val="80000"/>
                  </a:schemeClr>
                </a:solidFill>
                <a:cs typeface="Arial" pitchFamily="34" charset="0"/>
              </a:rPr>
              <a:t>ΓΝΝ ΞΑΝΘΗΣ 30/5-3/6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65088"/>
            <a:ext cx="8207375" cy="468312"/>
          </a:xfrm>
        </p:spPr>
        <p:txBody>
          <a:bodyPr/>
          <a:lstStyle/>
          <a:p>
            <a:pPr eaLnBrk="1" hangingPunct="1">
              <a:defRPr/>
            </a:pPr>
            <a:r>
              <a:rPr lang="el-GR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ΚΛΙΝΙΚΟ ΠΕΡΙΣΤΑΤΙΚΟ</a:t>
            </a:r>
            <a:endPara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219" name="WordArt 4"/>
          <p:cNvSpPr>
            <a:spLocks noChangeArrowheads="1" noChangeShapeType="1" noTextEdit="1"/>
          </p:cNvSpPr>
          <p:nvPr/>
        </p:nvSpPr>
        <p:spPr bwMode="auto">
          <a:xfrm>
            <a:off x="228600" y="1371600"/>
            <a:ext cx="1143000" cy="433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l-GR" sz="9600" b="1" kern="10" spc="1921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1C1C1C"/>
                  </a:gs>
                  <a:gs pos="100000">
                    <a:srgbClr val="FFFFFF"/>
                  </a:gs>
                </a:gsLst>
                <a:lin ang="5400000" scaled="1"/>
              </a:gradFill>
              <a:effectLst>
                <a:outerShdw dist="45791" dir="3378596" algn="ctr" rotWithShape="0">
                  <a:srgbClr val="4D4D4D"/>
                </a:outerShdw>
              </a:effectLst>
              <a:latin typeface="Haettenschweiler"/>
            </a:endParaRPr>
          </a:p>
        </p:txBody>
      </p:sp>
      <p:pic>
        <p:nvPicPr>
          <p:cNvPr id="9220" name="Picture 6" descr="C:\Users\user\Desktop\ΠΑΓΚΡΕΑΤΙΤΙΔΑ &amp; ΨΕΥΔΟΚΥΣΤΗ\Ανθρωπάκια\image pancreatitis.jpg"/>
          <p:cNvPicPr preferRelativeResize="0"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" y="2409825"/>
            <a:ext cx="1295400" cy="2771775"/>
          </a:xfrm>
          <a:prstGeom prst="rect">
            <a:avLst/>
          </a:prstGeom>
          <a:noFill/>
          <a:ln w="9525">
            <a:solidFill>
              <a:srgbClr val="1C1C1C"/>
            </a:solidFill>
            <a:miter lim="800000"/>
            <a:headEnd/>
            <a:tailEnd/>
          </a:ln>
        </p:spPr>
      </p:pic>
      <p:sp>
        <p:nvSpPr>
          <p:cNvPr id="8" name="7 - TextBox"/>
          <p:cNvSpPr txBox="1"/>
          <p:nvPr/>
        </p:nvSpPr>
        <p:spPr>
          <a:xfrm>
            <a:off x="6276975" y="6400800"/>
            <a:ext cx="2090738" cy="40005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000" b="1" dirty="0">
                <a:solidFill>
                  <a:schemeClr val="bg2">
                    <a:lumMod val="20000"/>
                    <a:lumOff val="80000"/>
                  </a:schemeClr>
                </a:solidFill>
                <a:cs typeface="Arial" pitchFamily="34" charset="0"/>
              </a:rPr>
              <a:t>ΠΟΡΕΙΑ ΝΟΣΟΥ</a:t>
            </a:r>
          </a:p>
        </p:txBody>
      </p:sp>
      <p:sp>
        <p:nvSpPr>
          <p:cNvPr id="9222" name="9 - TextBox"/>
          <p:cNvSpPr txBox="1">
            <a:spLocks noChangeArrowheads="1"/>
          </p:cNvSpPr>
          <p:nvPr/>
        </p:nvSpPr>
        <p:spPr bwMode="auto">
          <a:xfrm>
            <a:off x="1752600" y="849313"/>
            <a:ext cx="53419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05/7   </a:t>
            </a:r>
            <a:r>
              <a:rPr lang="el-GR"/>
              <a:t>εξιτήριο-προγραμματισμός </a:t>
            </a:r>
            <a:r>
              <a:rPr lang="en-US"/>
              <a:t>CT </a:t>
            </a:r>
            <a:r>
              <a:rPr lang="el-GR"/>
              <a:t>σε 8 εβδ.</a:t>
            </a:r>
          </a:p>
        </p:txBody>
      </p:sp>
      <p:sp>
        <p:nvSpPr>
          <p:cNvPr id="9223" name="11 - TextBox"/>
          <p:cNvSpPr txBox="1">
            <a:spLocks noChangeArrowheads="1"/>
          </p:cNvSpPr>
          <p:nvPr/>
        </p:nvSpPr>
        <p:spPr bwMode="auto">
          <a:xfrm>
            <a:off x="1762125" y="2819400"/>
            <a:ext cx="3186113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08/10  </a:t>
            </a:r>
            <a:r>
              <a:rPr lang="en-US"/>
              <a:t>CECT CTSI score 0-1 </a:t>
            </a:r>
            <a:endParaRPr lang="el-GR"/>
          </a:p>
        </p:txBody>
      </p:sp>
      <p:sp>
        <p:nvSpPr>
          <p:cNvPr id="9224" name="12 - TextBox"/>
          <p:cNvSpPr txBox="1">
            <a:spLocks noChangeAspect="1"/>
          </p:cNvSpPr>
          <p:nvPr/>
        </p:nvSpPr>
        <p:spPr bwMode="auto">
          <a:xfrm>
            <a:off x="1752600" y="4135438"/>
            <a:ext cx="16764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16/10  </a:t>
            </a:r>
            <a:r>
              <a:rPr lang="en-US"/>
              <a:t>MRCP</a:t>
            </a:r>
            <a:r>
              <a:rPr lang="en-US" b="1" i="1">
                <a:solidFill>
                  <a:srgbClr val="FF6600"/>
                </a:solidFill>
              </a:rPr>
              <a:t> </a:t>
            </a:r>
            <a:endParaRPr lang="en-US">
              <a:solidFill>
                <a:srgbClr val="1C1C1C"/>
              </a:solidFill>
            </a:endParaRPr>
          </a:p>
          <a:p>
            <a:r>
              <a:rPr lang="el-GR"/>
              <a:t> </a:t>
            </a:r>
          </a:p>
        </p:txBody>
      </p:sp>
      <p:sp>
        <p:nvSpPr>
          <p:cNvPr id="9225" name="13 - TextBox"/>
          <p:cNvSpPr txBox="1">
            <a:spLocks noChangeArrowheads="1"/>
          </p:cNvSpPr>
          <p:nvPr/>
        </p:nvSpPr>
        <p:spPr bwMode="auto">
          <a:xfrm>
            <a:off x="1752600" y="4992688"/>
            <a:ext cx="5508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21/10  </a:t>
            </a:r>
            <a:r>
              <a:rPr lang="el-GR"/>
              <a:t>ανοικτή χολοκυστεκτομή</a:t>
            </a:r>
          </a:p>
          <a:p>
            <a:r>
              <a:rPr lang="el-GR"/>
              <a:t>            εσωτερική κυστεογαστρική αναστόμωση</a:t>
            </a:r>
          </a:p>
        </p:txBody>
      </p:sp>
      <p:sp>
        <p:nvSpPr>
          <p:cNvPr id="9226" name="14 - TextBox"/>
          <p:cNvSpPr txBox="1">
            <a:spLocks noChangeArrowheads="1"/>
          </p:cNvSpPr>
          <p:nvPr/>
        </p:nvSpPr>
        <p:spPr bwMode="auto">
          <a:xfrm>
            <a:off x="1752600" y="5802313"/>
            <a:ext cx="633095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30/10  </a:t>
            </a:r>
            <a:r>
              <a:rPr lang="el-GR"/>
              <a:t>εξιτήριο-προγραμματισμός </a:t>
            </a:r>
            <a:r>
              <a:rPr lang="en-US"/>
              <a:t>CT </a:t>
            </a:r>
            <a:r>
              <a:rPr lang="el-GR"/>
              <a:t>κοιλίας σε </a:t>
            </a:r>
            <a:r>
              <a:rPr lang="en-US"/>
              <a:t>2</a:t>
            </a:r>
            <a:r>
              <a:rPr lang="el-GR"/>
              <a:t> μήνες</a:t>
            </a:r>
          </a:p>
        </p:txBody>
      </p:sp>
      <p:sp>
        <p:nvSpPr>
          <p:cNvPr id="9227" name="16 - TextBox"/>
          <p:cNvSpPr txBox="1">
            <a:spLocks noChangeArrowheads="1"/>
          </p:cNvSpPr>
          <p:nvPr/>
        </p:nvSpPr>
        <p:spPr bwMode="auto">
          <a:xfrm>
            <a:off x="1752600" y="2297113"/>
            <a:ext cx="55626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07/10  </a:t>
            </a:r>
            <a:r>
              <a:rPr lang="el-GR"/>
              <a:t>εισαγωγή εις Α’ΠΧΚ-επιγαστραλγία,ναυτία</a:t>
            </a:r>
          </a:p>
        </p:txBody>
      </p:sp>
      <p:sp>
        <p:nvSpPr>
          <p:cNvPr id="9228" name="17 - TextBox"/>
          <p:cNvSpPr txBox="1">
            <a:spLocks noChangeArrowheads="1"/>
          </p:cNvSpPr>
          <p:nvPr/>
        </p:nvSpPr>
        <p:spPr bwMode="auto">
          <a:xfrm>
            <a:off x="1752600" y="1611313"/>
            <a:ext cx="30734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23/8   </a:t>
            </a:r>
            <a:r>
              <a:rPr lang="en-US"/>
              <a:t>CECT CTSI score 0-1</a:t>
            </a:r>
            <a:endParaRPr lang="el-GR"/>
          </a:p>
        </p:txBody>
      </p:sp>
      <p:sp>
        <p:nvSpPr>
          <p:cNvPr id="9229" name="20 - TextBox"/>
          <p:cNvSpPr txBox="1">
            <a:spLocks noChangeArrowheads="1"/>
          </p:cNvSpPr>
          <p:nvPr/>
        </p:nvSpPr>
        <p:spPr bwMode="auto">
          <a:xfrm>
            <a:off x="4724400" y="1600200"/>
            <a:ext cx="3887788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ψευδοκύστη</a:t>
            </a:r>
            <a:r>
              <a:rPr lang="en-US"/>
              <a:t> </a:t>
            </a:r>
            <a:endParaRPr lang="el-GR"/>
          </a:p>
          <a:p>
            <a:pPr>
              <a:buClr>
                <a:srgbClr val="FF6600"/>
              </a:buClr>
              <a:buSzPct val="95000"/>
            </a:pPr>
            <a:r>
              <a:rPr lang="el-GR"/>
              <a:t>   σώματος-ουράς</a:t>
            </a:r>
            <a:r>
              <a:rPr lang="en-US"/>
              <a:t> </a:t>
            </a:r>
            <a:r>
              <a:rPr lang="en-US" sz="1600"/>
              <a:t>diam 12x8,7x9,5</a:t>
            </a:r>
          </a:p>
        </p:txBody>
      </p:sp>
      <p:sp>
        <p:nvSpPr>
          <p:cNvPr id="9230" name="23 - TextBox"/>
          <p:cNvSpPr txBox="1">
            <a:spLocks noChangeArrowheads="1"/>
          </p:cNvSpPr>
          <p:nvPr/>
        </p:nvSpPr>
        <p:spPr bwMode="auto">
          <a:xfrm>
            <a:off x="4724400" y="2819400"/>
            <a:ext cx="403225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ψευδοκύστη</a:t>
            </a:r>
            <a:r>
              <a:rPr lang="en-US"/>
              <a:t> </a:t>
            </a:r>
            <a:endParaRPr lang="el-GR"/>
          </a:p>
          <a:p>
            <a:pPr>
              <a:buClr>
                <a:srgbClr val="FF6600"/>
              </a:buClr>
              <a:buSzPct val="95000"/>
            </a:pPr>
            <a:r>
              <a:rPr lang="el-GR"/>
              <a:t>   σώματος-ουράς</a:t>
            </a:r>
            <a:r>
              <a:rPr lang="en-US"/>
              <a:t> </a:t>
            </a:r>
            <a:r>
              <a:rPr lang="en-US" sz="1600"/>
              <a:t>diam 1</a:t>
            </a:r>
            <a:r>
              <a:rPr lang="el-GR" sz="1600"/>
              <a:t>3,5</a:t>
            </a:r>
            <a:r>
              <a:rPr lang="en-US" sz="1600"/>
              <a:t>x</a:t>
            </a:r>
            <a:r>
              <a:rPr lang="el-GR" sz="1600"/>
              <a:t>9,5</a:t>
            </a:r>
            <a:r>
              <a:rPr lang="en-US" sz="1600"/>
              <a:t>x</a:t>
            </a:r>
            <a:r>
              <a:rPr lang="el-GR" sz="1600"/>
              <a:t>10</a:t>
            </a:r>
            <a:endParaRPr lang="en-US" sz="1600"/>
          </a:p>
        </p:txBody>
      </p:sp>
      <p:pic>
        <p:nvPicPr>
          <p:cNvPr id="25" name="Picture 2" descr="mhtml:file://C:\Users\user\Desktop\Ostomy%20Surgery%20Time%20Line%20%20Stomawise%20%20The%20UK%20Support%20Network%20for%20Ostomates%20%20Ileostomy,%20Colostomy%20&amp;%20Urostomy.mht!http://www.stomawise.co.uk/wp-content/uploads/2011/10/timeline14.png"/>
          <p:cNvPicPr preferRelativeResize="0">
            <a:picLocks noChangeArrowheads="1"/>
          </p:cNvPicPr>
          <p:nvPr/>
        </p:nvPicPr>
        <p:blipFill>
          <a:blip r:embed="rId4" cstate="print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 l="44785" t="27307" r="-2" b="19218"/>
          <a:stretch>
            <a:fillRect/>
          </a:stretch>
        </p:blipFill>
        <p:spPr bwMode="auto">
          <a:xfrm>
            <a:off x="1400175" y="840000"/>
            <a:ext cx="428625" cy="525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32" name="25 - TextBox"/>
          <p:cNvSpPr txBox="1">
            <a:spLocks noChangeArrowheads="1"/>
          </p:cNvSpPr>
          <p:nvPr/>
        </p:nvSpPr>
        <p:spPr bwMode="auto">
          <a:xfrm>
            <a:off x="1752600" y="3530600"/>
            <a:ext cx="28194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l-GR" b="1" i="1">
                <a:solidFill>
                  <a:srgbClr val="FF6600"/>
                </a:solidFill>
              </a:rPr>
              <a:t>09/10  </a:t>
            </a:r>
            <a:r>
              <a:rPr lang="el-GR"/>
              <a:t>γαστροσκόπηση</a:t>
            </a:r>
            <a:endParaRPr lang="en-US"/>
          </a:p>
          <a:p>
            <a:r>
              <a:rPr lang="el-GR"/>
              <a:t> </a:t>
            </a:r>
          </a:p>
        </p:txBody>
      </p:sp>
      <p:sp>
        <p:nvSpPr>
          <p:cNvPr id="9233" name="26 - TextBox"/>
          <p:cNvSpPr txBox="1">
            <a:spLocks noChangeArrowheads="1"/>
          </p:cNvSpPr>
          <p:nvPr/>
        </p:nvSpPr>
        <p:spPr bwMode="auto">
          <a:xfrm>
            <a:off x="4572000" y="3505200"/>
            <a:ext cx="44640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πίεση στο οπίσθιο τοίχωμα στομάχου</a:t>
            </a:r>
            <a:endParaRPr lang="en-US" sz="1600"/>
          </a:p>
        </p:txBody>
      </p:sp>
      <p:sp>
        <p:nvSpPr>
          <p:cNvPr id="9234" name="27 - TextBox"/>
          <p:cNvSpPr txBox="1">
            <a:spLocks noChangeAspect="1"/>
          </p:cNvSpPr>
          <p:nvPr/>
        </p:nvSpPr>
        <p:spPr bwMode="auto">
          <a:xfrm>
            <a:off x="3352800" y="4116388"/>
            <a:ext cx="5472113" cy="141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ψευδοκύστη</a:t>
            </a:r>
            <a:r>
              <a:rPr lang="en-US"/>
              <a:t> </a:t>
            </a:r>
            <a:endParaRPr lang="el-GR"/>
          </a:p>
          <a:p>
            <a:pPr>
              <a:buClr>
                <a:srgbClr val="FF6600"/>
              </a:buClr>
              <a:buSzPct val="95000"/>
            </a:pPr>
            <a:r>
              <a:rPr lang="el-GR"/>
              <a:t>   σώματος-ουράς</a:t>
            </a:r>
            <a:r>
              <a:rPr lang="en-US"/>
              <a:t> </a:t>
            </a:r>
            <a:r>
              <a:rPr lang="en-US" sz="1600"/>
              <a:t>diam 15x11x</a:t>
            </a:r>
            <a:r>
              <a:rPr lang="el-GR" sz="1600"/>
              <a:t>1</a:t>
            </a:r>
            <a:r>
              <a:rPr lang="en-US" sz="1600"/>
              <a:t>3</a:t>
            </a:r>
            <a:endParaRPr lang="el-GR" sz="1600"/>
          </a:p>
          <a:p>
            <a:pPr>
              <a:buClr>
                <a:srgbClr val="FF6600"/>
              </a:buClr>
              <a:buSzPct val="95000"/>
              <a:buFont typeface="Wingdings" pitchFamily="2" charset="2"/>
              <a:buChar char="Ø"/>
            </a:pPr>
            <a:r>
              <a:rPr lang="el-GR"/>
              <a:t>ενδο-εξω-ηπατικά χολαγγεία ,ΚΧΠ,ΠΠ  κ.φ.</a:t>
            </a:r>
          </a:p>
          <a:p>
            <a:pPr>
              <a:buClr>
                <a:srgbClr val="FF6600"/>
              </a:buClr>
              <a:buSzPct val="95000"/>
            </a:pPr>
            <a:endParaRPr lang="el-GR" sz="1600">
              <a:solidFill>
                <a:srgbClr val="1C1C1C"/>
              </a:solidFill>
            </a:endParaRPr>
          </a:p>
          <a:p>
            <a:pPr>
              <a:buClr>
                <a:srgbClr val="FF6600"/>
              </a:buClr>
              <a:buSzPct val="95000"/>
            </a:pPr>
            <a:endParaRPr lang="en-US" sz="1600">
              <a:solidFill>
                <a:srgbClr val="1C1C1C"/>
              </a:solidFill>
            </a:endParaRPr>
          </a:p>
        </p:txBody>
      </p:sp>
      <p:sp>
        <p:nvSpPr>
          <p:cNvPr id="20" name="6 - TextBox"/>
          <p:cNvSpPr txBox="1">
            <a:spLocks noChangeArrowheads="1"/>
          </p:cNvSpPr>
          <p:nvPr/>
        </p:nvSpPr>
        <p:spPr bwMode="auto">
          <a:xfrm>
            <a:off x="-76200" y="838200"/>
            <a:ext cx="1511300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defRPr/>
            </a:pPr>
            <a:r>
              <a:rPr lang="el-GR" sz="2800" b="1" dirty="0">
                <a:solidFill>
                  <a:srgbClr val="1C1C1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Arial" pitchFamily="34" charset="0"/>
              </a:rPr>
              <a:t>♀ </a:t>
            </a:r>
            <a:endParaRPr lang="en-US" sz="2800" b="1" dirty="0">
              <a:solidFill>
                <a:srgbClr val="1C1C1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pitchFamily="34" charset="0"/>
            </a:endParaRPr>
          </a:p>
          <a:p>
            <a:pPr>
              <a:defRPr/>
            </a:pPr>
            <a:r>
              <a:rPr lang="el-GR" b="1" i="1" dirty="0">
                <a:solidFill>
                  <a:srgbClr val="1C1C1C"/>
                </a:solidFill>
                <a:cs typeface="Arial" pitchFamily="34" charset="0"/>
              </a:rPr>
              <a:t>Φ.Ο.,49 ετών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ABP-pseudocyst1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852488"/>
            <a:ext cx="446405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3" descr="C:\Users\user\Desktop\ABP-pseudocyst2.jpg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750" y="852488"/>
            <a:ext cx="4464050" cy="5472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07375" cy="53975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ΚΛΙΝΙΚΟ ΠΕΡΙΣΤΑΤΙΚΟ</a:t>
            </a: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400" b="1" dirty="0" smtClean="0">
                <a:solidFill>
                  <a:schemeClr val="tx1"/>
                </a:solidFill>
              </a:rPr>
              <a:t>CECT CT score 0-1</a:t>
            </a:r>
            <a:r>
              <a:rPr lang="el-GR" sz="2800" dirty="0" smtClean="0"/>
              <a:t/>
            </a:r>
            <a:br>
              <a:rPr lang="el-GR" sz="2800" dirty="0" smtClean="0"/>
            </a:br>
            <a:endPara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245" name="22 - TextBox"/>
          <p:cNvSpPr txBox="1">
            <a:spLocks noChangeAspect="1" noChangeArrowheads="1"/>
          </p:cNvSpPr>
          <p:nvPr/>
        </p:nvSpPr>
        <p:spPr bwMode="auto">
          <a:xfrm>
            <a:off x="2446338" y="6400800"/>
            <a:ext cx="6011862" cy="61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n-US" b="1"/>
              <a:t>23/8:</a:t>
            </a:r>
            <a:r>
              <a:rPr lang="el-GR" b="1"/>
              <a:t>ψευδοκύστη</a:t>
            </a:r>
            <a:r>
              <a:rPr lang="en-US" b="1"/>
              <a:t> </a:t>
            </a:r>
            <a:r>
              <a:rPr lang="el-GR" b="1"/>
              <a:t>σώματος-ουράς</a:t>
            </a:r>
            <a:r>
              <a:rPr lang="en-US" b="1"/>
              <a:t> </a:t>
            </a:r>
            <a:r>
              <a:rPr lang="en-US" sz="1600"/>
              <a:t>diam 11,75x8,61x9,2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07375" cy="53975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ΚΛΙΝΙΚΟ ΠΕΡΙΣΤΑΤΙΚΟ</a:t>
            </a: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400" b="1" dirty="0" smtClean="0">
                <a:solidFill>
                  <a:schemeClr val="tx1"/>
                </a:solidFill>
              </a:rPr>
              <a:t>CECT CT score 0-1</a:t>
            </a:r>
            <a:r>
              <a:rPr lang="el-GR" sz="2800" dirty="0" smtClean="0"/>
              <a:t/>
            </a:r>
            <a:br>
              <a:rPr lang="el-GR" sz="2800" dirty="0" smtClean="0"/>
            </a:br>
            <a:endPara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7" name="Picture 2" descr="C:\Users\user\Desktop\ABP-pseudocyst3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838200"/>
            <a:ext cx="446405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3" descr="C:\Users\user\Desktop\ABP-pseudocyst4.jpg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750" y="838200"/>
            <a:ext cx="446405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9" name="22 - TextBox"/>
          <p:cNvSpPr txBox="1">
            <a:spLocks noChangeAspect="1" noChangeArrowheads="1"/>
          </p:cNvSpPr>
          <p:nvPr/>
        </p:nvSpPr>
        <p:spPr bwMode="auto">
          <a:xfrm>
            <a:off x="2438400" y="6400800"/>
            <a:ext cx="6011863" cy="395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n-US" b="1"/>
              <a:t>23/8:</a:t>
            </a:r>
            <a:r>
              <a:rPr lang="el-GR" b="1"/>
              <a:t>ψευδοκύστη</a:t>
            </a:r>
            <a:r>
              <a:rPr lang="en-US" b="1"/>
              <a:t> </a:t>
            </a:r>
            <a:r>
              <a:rPr lang="el-GR" b="1"/>
              <a:t>σώματος-ουράς</a:t>
            </a:r>
            <a:r>
              <a:rPr lang="en-US" b="1"/>
              <a:t> </a:t>
            </a:r>
            <a:r>
              <a:rPr lang="en-US" sz="1600"/>
              <a:t>diam 11,75x8,61x9,2</a:t>
            </a:r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52400"/>
            <a:ext cx="8207375" cy="539750"/>
          </a:xfrm>
        </p:spPr>
        <p:txBody>
          <a:bodyPr/>
          <a:lstStyle/>
          <a:p>
            <a:pPr algn="r" eaLnBrk="1" hangingPunct="1">
              <a:defRPr/>
            </a:pP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l-GR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ΚΛΙΝΙΚΟ ΠΕΡΙΣΤΑΤΙΚΟ</a:t>
            </a:r>
            <a:r>
              <a:rPr lang="en-US" sz="2800" b="1" dirty="0" smtClean="0">
                <a:solidFill>
                  <a:schemeClr val="bg2">
                    <a:lumMod val="20000"/>
                    <a:lumOff val="8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en-US" sz="2400" b="1" dirty="0" smtClean="0">
                <a:solidFill>
                  <a:schemeClr val="tx1"/>
                </a:solidFill>
              </a:rPr>
              <a:t>CECT CT score 0-1</a:t>
            </a:r>
            <a:r>
              <a:rPr lang="el-GR" sz="2800" dirty="0" smtClean="0"/>
              <a:t/>
            </a:r>
            <a:br>
              <a:rPr lang="el-GR" sz="2800" dirty="0" smtClean="0"/>
            </a:br>
            <a:endParaRPr lang="en-US" sz="2800" b="1" dirty="0" smtClean="0">
              <a:solidFill>
                <a:schemeClr val="bg2">
                  <a:lumMod val="20000"/>
                  <a:lumOff val="8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291" name="22 - TextBox"/>
          <p:cNvSpPr txBox="1">
            <a:spLocks noChangeAspect="1" noChangeArrowheads="1"/>
          </p:cNvSpPr>
          <p:nvPr/>
        </p:nvSpPr>
        <p:spPr bwMode="auto">
          <a:xfrm>
            <a:off x="2971800" y="6400800"/>
            <a:ext cx="5724525" cy="360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FF6600"/>
              </a:buClr>
              <a:buSzPct val="95000"/>
            </a:pPr>
            <a:r>
              <a:rPr lang="en-US" b="1"/>
              <a:t>8/10:</a:t>
            </a:r>
            <a:r>
              <a:rPr lang="el-GR" b="1"/>
              <a:t>ψευδοκύστη</a:t>
            </a:r>
            <a:r>
              <a:rPr lang="en-US" b="1"/>
              <a:t> </a:t>
            </a:r>
            <a:r>
              <a:rPr lang="el-GR" b="1"/>
              <a:t>σώματος-ουράς</a:t>
            </a:r>
            <a:r>
              <a:rPr lang="en-US" b="1"/>
              <a:t> </a:t>
            </a:r>
            <a:r>
              <a:rPr lang="en-US" sz="1600"/>
              <a:t>diam 1</a:t>
            </a:r>
            <a:r>
              <a:rPr lang="el-GR" sz="1600"/>
              <a:t>3,5</a:t>
            </a:r>
            <a:r>
              <a:rPr lang="en-US" sz="1600"/>
              <a:t>x</a:t>
            </a:r>
            <a:r>
              <a:rPr lang="el-GR" sz="1600"/>
              <a:t>9,5</a:t>
            </a:r>
            <a:r>
              <a:rPr lang="en-US" sz="1600"/>
              <a:t>x</a:t>
            </a:r>
            <a:r>
              <a:rPr lang="el-GR" sz="1600"/>
              <a:t>10</a:t>
            </a:r>
            <a:r>
              <a:rPr lang="en-US" sz="1600"/>
              <a:t> </a:t>
            </a:r>
          </a:p>
        </p:txBody>
      </p:sp>
      <p:pic>
        <p:nvPicPr>
          <p:cNvPr id="12292" name="Picture 2" descr="C:\Users\user\Desktop\acute pseudocyst1.jpg"/>
          <p:cNvPicPr preferRelativeResize="0"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" y="838200"/>
            <a:ext cx="446405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3" descr="C:\Users\user\Desktop\acute pseudocyst2.jpg"/>
          <p:cNvPicPr preferRelativeResize="0"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03750" y="838200"/>
            <a:ext cx="4464050" cy="5472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eashell visions design template">
  <a:themeElements>
    <a:clrScheme name="Seashell visions design template 9">
      <a:dk1>
        <a:srgbClr val="777777"/>
      </a:dk1>
      <a:lt1>
        <a:srgbClr val="FFFFFF"/>
      </a:lt1>
      <a:dk2>
        <a:srgbClr val="686B5D"/>
      </a:dk2>
      <a:lt2>
        <a:srgbClr val="D1D1CB"/>
      </a:lt2>
      <a:accent1>
        <a:srgbClr val="909082"/>
      </a:accent1>
      <a:accent2>
        <a:srgbClr val="809EA8"/>
      </a:accent2>
      <a:accent3>
        <a:srgbClr val="B9BAB6"/>
      </a:accent3>
      <a:accent4>
        <a:srgbClr val="DADADA"/>
      </a:accent4>
      <a:accent5>
        <a:srgbClr val="C6C6C1"/>
      </a:accent5>
      <a:accent6>
        <a:srgbClr val="738F98"/>
      </a:accent6>
      <a:hlink>
        <a:srgbClr val="FFCC66"/>
      </a:hlink>
      <a:folHlink>
        <a:srgbClr val="E9DCB9"/>
      </a:folHlink>
    </a:clrScheme>
    <a:fontScheme name="Seashell visions design templat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Century Gothic" pitchFamily="34" charset="0"/>
          </a:defRPr>
        </a:defPPr>
      </a:lstStyle>
    </a:lnDef>
  </a:objectDefaults>
  <a:extraClrSchemeLst>
    <a:extraClrScheme>
      <a:clrScheme name="Seashell visions design 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ell visions design 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ell visions design 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ell visions design 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ell visions design 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ashell visions design 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hell visions design 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hell visions design 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hell visions design template 9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hell visions design template 10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hell visions design template 11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ashell visions design template 12">
        <a:dk1>
          <a:srgbClr val="336699"/>
        </a:dk1>
        <a:lt1>
          <a:srgbClr val="EAEAEA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C8C8C8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Θέμα του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C:\Documents and Settings\Tara Mastracci\Application Data\Microsoft\Templates\Seashell visions design template.pot</Template>
  <TotalTime>3050</TotalTime>
  <Words>2325</Words>
  <Application>Microsoft Office PowerPoint</Application>
  <PresentationFormat>Προβολή στην οθόνη (4:3)</PresentationFormat>
  <Paragraphs>495</Paragraphs>
  <Slides>35</Slides>
  <Notes>26</Notes>
  <HiddenSlides>0</HiddenSlides>
  <MMClips>0</MMClips>
  <ScaleCrop>false</ScaleCrop>
  <HeadingPairs>
    <vt:vector size="8" baseType="variant">
      <vt:variant>
        <vt:lpstr>Γραμματοσειρές που χρησιμοποιούνται</vt:lpstr>
      </vt:variant>
      <vt:variant>
        <vt:i4>6</vt:i4>
      </vt:variant>
      <vt:variant>
        <vt:lpstr>Θέμα</vt:lpstr>
      </vt:variant>
      <vt:variant>
        <vt:i4>1</vt:i4>
      </vt:variant>
      <vt:variant>
        <vt:lpstr>Ενσωματωμένοι διακομιστές OLE</vt:lpstr>
      </vt:variant>
      <vt:variant>
        <vt:i4>1</vt:i4>
      </vt:variant>
      <vt:variant>
        <vt:lpstr>Τίτλοι διαφανειών</vt:lpstr>
      </vt:variant>
      <vt:variant>
        <vt:i4>35</vt:i4>
      </vt:variant>
    </vt:vector>
  </HeadingPairs>
  <TitlesOfParts>
    <vt:vector size="43" baseType="lpstr">
      <vt:lpstr>Century Gothic</vt:lpstr>
      <vt:lpstr>Arial</vt:lpstr>
      <vt:lpstr>Wingdings</vt:lpstr>
      <vt:lpstr>Times New Roman</vt:lpstr>
      <vt:lpstr>Arial Unicode MS</vt:lpstr>
      <vt:lpstr>Courier New</vt:lpstr>
      <vt:lpstr>Seashell visions design template</vt:lpstr>
      <vt:lpstr>Παρουσίαση του Microsoft Office PowerPoint</vt:lpstr>
      <vt:lpstr>Διαφάνεια 1</vt:lpstr>
      <vt:lpstr>ΚΛΙΝΙΚΟ ΠΕΡΙΣΤΑΤΙΚΟ</vt:lpstr>
      <vt:lpstr>ΚΛΙΝΙΚΟ ΠΕΡΙΣΤΑΤΙΚΟ</vt:lpstr>
      <vt:lpstr>ΚΛΙΝΙΚΟ ΠΕΡΙΣΤΑΤΙΚΟ</vt:lpstr>
      <vt:lpstr> ΚΛΙΝΙΚΟ ΠΕΡΙΣΤΑΤΙΚΟ    CECT CTSI 4    </vt:lpstr>
      <vt:lpstr>ΚΛΙΝΙΚΟ ΠΕΡΙΣΤΑΤΙΚΟ</vt:lpstr>
      <vt:lpstr> ΚΛΙΝΙΚΟ ΠΕΡΙΣΤΑΤΙΚΟ   CECT CT score 0-1 </vt:lpstr>
      <vt:lpstr> ΚΛΙΝΙΚΟ ΠΕΡΙΣΤΑΤΙΚΟ   CECT CT score 0-1 </vt:lpstr>
      <vt:lpstr> ΚΛΙΝΙΚΟ ΠΕΡΙΣΤΑΤΙΚΟ   CECT CT score 0-1 </vt:lpstr>
      <vt:lpstr> ΚΛΙΝΙΚΟ ΠΕΡΙΣΤΑΤΙΚΟ   CECT CT score 0-1 </vt:lpstr>
      <vt:lpstr> ΚΛΙΝΙΚΟ ΠΕΡΙΣΤΑΤΙΚΟ    </vt:lpstr>
      <vt:lpstr> ΚΛΙΝΙΚΟ ΠΕΡΙΣΤΑΤΙΚΟ    </vt:lpstr>
      <vt:lpstr>  ΟΞΕΙΑ ΛΙΘΙΑΣΙΚΗ ΠΑΓΚΡΕΑΤΙΤΙΔΑ  </vt:lpstr>
      <vt:lpstr>ΣΗΜΕΙΑ ΣΥΖΗΤΗΣΗΣ ΣΕ ΕΠΕΙΣΟΔΙΟ Ο.Λ.Χ.</vt:lpstr>
      <vt:lpstr>Ανεύρεση χολόλιθων στον χοληδόχο πόρο στην Ο.Λ.Π.</vt:lpstr>
      <vt:lpstr>Ανεύρεση χολόλιθων στον χοληδόχο πόρο στην Ο.Λ.Π.</vt:lpstr>
      <vt:lpstr>Αντιμετώπιση χολόλιθων στον χοληδόχο πόρο – Βελτίωση / Ύφεση Ο.Λ.Π. (?)</vt:lpstr>
      <vt:lpstr>Αντιμετώπιση χολόλιθων στον χοληδόχο πόρο – Βελτίωση / Ύφεση Ο.Λ.Π. (?)</vt:lpstr>
      <vt:lpstr>Αντιμετώπιση χολόλιθων στον χοληδόχο πόρο – Βελτίωση / Ύφεση Ο.Λ.Π. (?)</vt:lpstr>
      <vt:lpstr>Αντιμετώπιση χολόλιθων στον χοληδόχο πόρο – Βελτίωση / Ύφεση Ο.Λ.Π. (?)</vt:lpstr>
      <vt:lpstr>Αντιμετώπιση χολόλιθων στον χοληδόχο πόρο – Βελτίωση / Ύφεση Ο.Λ.Π. (?)</vt:lpstr>
      <vt:lpstr>Αντιμετώπιση χολόλιθων στον χοληδόχο πόρο – Βελτίωση / Ύφεση Ο.Λ.Π. (?)</vt:lpstr>
      <vt:lpstr>Αντιμετώπιση χολόλιθων στον χοληδόχο πόρο στην Ο.Λ.Π.</vt:lpstr>
      <vt:lpstr>Διαγνωστική προσέγγιση λίθων στον χοληδόχο πόρο στην Ο.Λ.Π. (?)</vt:lpstr>
      <vt:lpstr>Διαγνωστική προσέγγιση λίθων στον χοληδόχο πόρο στην Ο.Λ.Π. (?)</vt:lpstr>
      <vt:lpstr>Ο χρόνος λαπαροσκοπικής χολοκυστεκτομής μετά από Ο.Λ.Π. (?)</vt:lpstr>
      <vt:lpstr>Ο χρόνος λαπαροσκοπικής χολοκυστεκτομής μετά από Ο.Λ.Π. (?)</vt:lpstr>
      <vt:lpstr>Ο χρόνος λαπαροσκοπικής χολοκυστεκτομής μετά από Ο.Λ.Π. (?)</vt:lpstr>
      <vt:lpstr>Ο χρόνος λαπαροσκοπικής χολοκυστεκτομής μετά από Ο.Λ.Π. (?)</vt:lpstr>
      <vt:lpstr>Ο χρόνος λαπαροσκοπικής χολοκυστεκτομής  μετά από Ο.Λ.Π.</vt:lpstr>
      <vt:lpstr>Ενδείξεις χειρουργικής παρέμβασης σε τοπικά επιλεγμένη Ο.Λ.Π. (?)</vt:lpstr>
      <vt:lpstr>Ενδείξεις χειρουργικής παρέμβασης σε τοπικά επιλεγμένη Ο.Λ.Π.</vt:lpstr>
      <vt:lpstr>Αντιμετώπιση οξείας ψευδοκύστης μετά Ο.Λ.Π. (?)</vt:lpstr>
      <vt:lpstr>Αντιμετώπιση οξείας ψευδοκύστης μετά Ο.Λ.Π. (?)</vt:lpstr>
      <vt:lpstr>Algorithm for the early management  of acute biliary pancreatitis</vt:lpstr>
    </vt:vector>
  </TitlesOfParts>
  <Company>shop at dads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Role and Timing of Endoscopy in Acute Gallstone Pancreatitis:  An Evidence-Based Guide to Practice</dc:title>
  <dc:creator>Tara Mastracci</dc:creator>
  <cp:lastModifiedBy>user</cp:lastModifiedBy>
  <cp:revision>323</cp:revision>
  <cp:lastPrinted>1601-01-01T00:00:00Z</cp:lastPrinted>
  <dcterms:created xsi:type="dcterms:W3CDTF">2004-11-10T03:05:02Z</dcterms:created>
  <dcterms:modified xsi:type="dcterms:W3CDTF">2014-03-24T09:15:34Z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TC010902871033</vt:lpwstr>
  </property>
</Properties>
</file>