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1"/>
  </p:notesMasterIdLst>
  <p:sldIdLst>
    <p:sldId id="256" r:id="rId2"/>
    <p:sldId id="257" r:id="rId3"/>
    <p:sldId id="258" r:id="rId4"/>
    <p:sldId id="259" r:id="rId5"/>
    <p:sldId id="260" r:id="rId6"/>
    <p:sldId id="261" r:id="rId7"/>
    <p:sldId id="262" r:id="rId8"/>
    <p:sldId id="271" r:id="rId9"/>
    <p:sldId id="263" r:id="rId10"/>
    <p:sldId id="272" r:id="rId11"/>
    <p:sldId id="273" r:id="rId12"/>
    <p:sldId id="264" r:id="rId13"/>
    <p:sldId id="265" r:id="rId14"/>
    <p:sldId id="266" r:id="rId15"/>
    <p:sldId id="267" r:id="rId16"/>
    <p:sldId id="274" r:id="rId17"/>
    <p:sldId id="268" r:id="rId18"/>
    <p:sldId id="269" r:id="rId19"/>
    <p:sldId id="270"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autoAdjust="0"/>
    <p:restoredTop sz="94638" autoAdjust="0"/>
  </p:normalViewPr>
  <p:slideViewPr>
    <p:cSldViewPr>
      <p:cViewPr varScale="1">
        <p:scale>
          <a:sx n="86" d="100"/>
          <a:sy n="86" d="100"/>
        </p:scale>
        <p:origin x="-93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9" d="100"/>
          <a:sy n="69" d="100"/>
        </p:scale>
        <p:origin x="-2646"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4EB39F-A23B-47E7-BB89-80C9E7D0A079}" type="datetimeFigureOut">
              <a:rPr lang="el-GR" smtClean="0"/>
              <a:pPr/>
              <a:t>20/9/2011</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96C5AB-10E4-4BBF-AC5C-167AD9FBE290}"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6C96C5AB-10E4-4BBF-AC5C-167AD9FBE290}" type="slidenum">
              <a:rPr lang="el-GR" smtClean="0"/>
              <a:pPr/>
              <a:t>10</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6C96C5AB-10E4-4BBF-AC5C-167AD9FBE290}" type="slidenum">
              <a:rPr lang="el-GR" smtClean="0"/>
              <a:pPr/>
              <a:t>11</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latin typeface="+mn-lt"/>
                <a:ea typeface="+mn-ea"/>
                <a:cs typeface="+mn-cs"/>
              </a:rPr>
              <a:t>Η διόρθωση της αναιμίας  πρέπει να γίνεται με χορήγηση Β12,σιδήρου και </a:t>
            </a:r>
            <a:r>
              <a:rPr lang="el-GR" sz="1200" kern="1200" dirty="0" err="1" smtClean="0">
                <a:solidFill>
                  <a:schemeClr val="tx1"/>
                </a:solidFill>
                <a:latin typeface="+mn-lt"/>
                <a:ea typeface="+mn-ea"/>
                <a:cs typeface="+mn-cs"/>
              </a:rPr>
              <a:t>φυλλικού</a:t>
            </a:r>
            <a:r>
              <a:rPr lang="el-GR" sz="1200" kern="1200" dirty="0" smtClean="0">
                <a:solidFill>
                  <a:schemeClr val="tx1"/>
                </a:solidFill>
                <a:latin typeface="+mn-lt"/>
                <a:ea typeface="+mn-ea"/>
                <a:cs typeface="+mn-cs"/>
              </a:rPr>
              <a:t> </a:t>
            </a:r>
            <a:r>
              <a:rPr lang="el-GR" sz="1200" kern="1200" dirty="0" err="1" smtClean="0">
                <a:solidFill>
                  <a:schemeClr val="tx1"/>
                </a:solidFill>
                <a:latin typeface="+mn-lt"/>
                <a:ea typeface="+mn-ea"/>
                <a:cs typeface="+mn-cs"/>
              </a:rPr>
              <a:t>οξέως.Τα</a:t>
            </a:r>
            <a:r>
              <a:rPr lang="el-GR" sz="1200" kern="1200" dirty="0" smtClean="0">
                <a:solidFill>
                  <a:schemeClr val="tx1"/>
                </a:solidFill>
                <a:latin typeface="+mn-lt"/>
                <a:ea typeface="+mn-ea"/>
                <a:cs typeface="+mn-cs"/>
              </a:rPr>
              <a:t> αποτελέσματα από την χορήγηση </a:t>
            </a:r>
            <a:r>
              <a:rPr lang="el-GR" sz="1200" kern="1200" dirty="0" err="1" smtClean="0">
                <a:solidFill>
                  <a:schemeClr val="tx1"/>
                </a:solidFill>
                <a:latin typeface="+mn-lt"/>
                <a:ea typeface="+mn-ea"/>
                <a:cs typeface="+mn-cs"/>
              </a:rPr>
              <a:t>ερυθροποιητίνης</a:t>
            </a:r>
            <a:r>
              <a:rPr lang="el-GR" sz="1200" kern="1200" dirty="0" smtClean="0">
                <a:solidFill>
                  <a:schemeClr val="tx1"/>
                </a:solidFill>
                <a:latin typeface="+mn-lt"/>
                <a:ea typeface="+mn-ea"/>
                <a:cs typeface="+mn-cs"/>
              </a:rPr>
              <a:t> παραμένουν αντιφατικά.</a:t>
            </a:r>
          </a:p>
          <a:p>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12</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13</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.Χρησιμοποιούν δεδομένα προνοσοκομειακά ,από την νοσηλεία και εισάγ</a:t>
            </a:r>
            <a:r>
              <a:rPr lang="el-GR" sz="1200" b="1" kern="1200" dirty="0" smtClean="0">
                <a:solidFill>
                  <a:schemeClr val="tx1"/>
                </a:solidFill>
                <a:latin typeface="+mn-lt"/>
                <a:ea typeface="+mn-ea"/>
                <a:cs typeface="+mn-cs"/>
              </a:rPr>
              <a:t>ουν</a:t>
            </a:r>
            <a:r>
              <a:rPr lang="el-GR" sz="1200" kern="1200" dirty="0" smtClean="0">
                <a:solidFill>
                  <a:schemeClr val="tx1"/>
                </a:solidFill>
                <a:latin typeface="+mn-lt"/>
                <a:ea typeface="+mn-ea"/>
                <a:cs typeface="+mn-cs"/>
              </a:rPr>
              <a:t> δεδομένα που υπολογίζουν την βαρύτητα του χειρουργείου</a:t>
            </a:r>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14</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15</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6C96C5AB-10E4-4BBF-AC5C-167AD9FBE290}" type="slidenum">
              <a:rPr lang="el-GR" smtClean="0"/>
              <a:pPr/>
              <a:t>16</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latin typeface="+mn-lt"/>
                <a:ea typeface="+mn-ea"/>
                <a:cs typeface="+mn-cs"/>
              </a:rPr>
              <a:t>τις διαφορές μεταξύ των χειρουργών, των αναισθησιολόγων ,διάρκειας του χειρουργείου παράγοντες που επηρεάζουν το αποτέλεσμα.</a:t>
            </a:r>
          </a:p>
          <a:p>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17</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Μύθος ή πραγματικότητα</a:t>
            </a:r>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18</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19</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2</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μεγαλύτερης ηλικίας ασθενείς ανέχονται καλύτερα την λαπαροσκοπική αντιμετώπιση της πάθησής τους </a:t>
            </a:r>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3</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Μελέτες έχουν δείξει ότι μεγαλύτερης ηλικίας ασθενείς ανέχονται καλύτερα την λαπαροσκοπική αντιμετώπιση της πάθησής τους και επομένως και γι’ αυτούς φαίνεται ότι η λαπαροσκοπική χειρουργική παραμένει μια ασφαλής επιλογή</a:t>
            </a:r>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6</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Έτσι στην εκλεκτική χειρουργική που υπάρχει η δυνατότητα αναμονής συνίσταται η προεγχειρητική απώλεια βάρους</a:t>
            </a:r>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6C96C5AB-10E4-4BBF-AC5C-167AD9FBE290}" type="slidenum">
              <a:rPr lang="el-GR" smtClean="0"/>
              <a:pPr/>
              <a:t>8</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latin typeface="+mn-lt"/>
                <a:ea typeface="+mn-ea"/>
                <a:cs typeface="+mn-cs"/>
              </a:rPr>
              <a:t>Το χαμηλό επίπεδο θρέψης αποτελεί από μόνο του ανεξάρτητο παράγοντα κινδύνου για την περιεγχειρητική νοσηρότητα .Οι μελέτες που έχουν γίνει έχουν δείξει ότι η προεγχειρητική  χορήγηση συμπληρωμάτων διατροφής που ενισχύουν το ανοσοποιητικό ,καθώς και η γρήγορη έναρξη της εντερικής σίτισης μετεγχειρητικά μειώνουν σημαντικά την μτχ. Νοσηρότητα.</a:t>
            </a:r>
          </a:p>
          <a:p>
            <a:endParaRPr lang="el-GR" dirty="0"/>
          </a:p>
        </p:txBody>
      </p:sp>
      <p:sp>
        <p:nvSpPr>
          <p:cNvPr id="4" name="3 - Θέση αριθμού διαφάνειας"/>
          <p:cNvSpPr>
            <a:spLocks noGrp="1"/>
          </p:cNvSpPr>
          <p:nvPr>
            <p:ph type="sldNum" sz="quarter" idx="10"/>
          </p:nvPr>
        </p:nvSpPr>
        <p:spPr/>
        <p:txBody>
          <a:bodyPr/>
          <a:lstStyle/>
          <a:p>
            <a:fld id="{6C96C5AB-10E4-4BBF-AC5C-167AD9FBE290}" type="slidenum">
              <a:rPr lang="el-GR" smtClean="0"/>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17" name="16 - Θέση υποσέλιδου"/>
          <p:cNvSpPr>
            <a:spLocks noGrp="1"/>
          </p:cNvSpPr>
          <p:nvPr>
            <p:ph type="ftr" sz="quarter" idx="11"/>
          </p:nvPr>
        </p:nvSpPr>
        <p:spPr/>
        <p:txBody>
          <a:bodyPr/>
          <a:lstStyle/>
          <a:p>
            <a:endParaRPr lang="el-GR"/>
          </a:p>
        </p:txBody>
      </p:sp>
      <p:sp>
        <p:nvSpPr>
          <p:cNvPr id="29" name="28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transition spd="med">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9177472C-654D-4A67-B409-2424EBD4CE3D}" type="datetimeFigureOut">
              <a:rPr lang="el-GR" smtClean="0"/>
              <a:pPr/>
              <a:t>20/9/2011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B6700F6-318D-4069-826B-989CFBAF1DA2}" type="slidenum">
              <a:rPr lang="el-GR" smtClean="0"/>
              <a:pPr/>
              <a:t>‹#›</a:t>
            </a:fld>
            <a:endParaRPr lang="el-GR"/>
          </a:p>
        </p:txBody>
      </p:sp>
    </p:spTree>
  </p:cSld>
  <p:clrMapOvr>
    <a:masterClrMapping/>
  </p:clrMapOvr>
  <p:transition spd="med">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177472C-654D-4A67-B409-2424EBD4CE3D}" type="datetimeFigureOut">
              <a:rPr lang="el-GR" smtClean="0"/>
              <a:pPr/>
              <a:t>20/9/2011</a:t>
            </a:fld>
            <a:endParaRPr lang="el-GR"/>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l-GR"/>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B6700F6-318D-4069-826B-989CFBAF1DA2}"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med">
    <p:wheel spokes="8"/>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globalrph.com/tempconv.ht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www.globalrph.com/aagrad.htm" TargetMode="External"/><Relationship Id="rId4" Type="http://schemas.openxmlformats.org/officeDocument/2006/relationships/hyperlink" Target="http://www.globalrph.com/map.htm"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fontScale="90000"/>
          </a:bodyPr>
          <a:lstStyle/>
          <a:p>
            <a:r>
              <a:rPr lang="el-GR" dirty="0"/>
              <a:t>ΠΡΟΕΓΧΕΙΡΗΤΙΚΗ ΕΚΤΙΜΗΣΗ ΠΑΡΑΓΟΝΤΩΝ ΚΙΝΔΥΝΟΥ ΣΤΗ ΧΕΙΡΟΥΡΓΙΚΗ ΤΟΥ ΚΟΛΟΥ ΚΑΙ ΤΟΥ ΟΡΘΟΥ</a:t>
            </a:r>
            <a:br>
              <a:rPr lang="el-GR" dirty="0"/>
            </a:br>
            <a:endParaRPr lang="el-GR" dirty="0"/>
          </a:p>
        </p:txBody>
      </p:sp>
      <p:sp>
        <p:nvSpPr>
          <p:cNvPr id="3" name="2 - Υπότιτλος"/>
          <p:cNvSpPr>
            <a:spLocks noGrp="1"/>
          </p:cNvSpPr>
          <p:nvPr>
            <p:ph type="subTitle" idx="1"/>
          </p:nvPr>
        </p:nvSpPr>
        <p:spPr>
          <a:xfrm>
            <a:off x="1371600" y="4509120"/>
            <a:ext cx="6400800" cy="2088232"/>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a:bodyPr>
          <a:lstStyle/>
          <a:p>
            <a:r>
              <a:rPr lang="el-GR" b="1" dirty="0" smtClean="0"/>
              <a:t>ΜΕΙΜΑΡΗΣ ΓΕΩΡΓΙΟΣ</a:t>
            </a:r>
          </a:p>
          <a:p>
            <a:r>
              <a:rPr lang="el-GR" b="1" dirty="0" smtClean="0"/>
              <a:t>ΧΕΙΡΟΥΡΓΟΣ</a:t>
            </a:r>
            <a:r>
              <a:rPr lang="en-US" b="1" dirty="0" smtClean="0"/>
              <a:t> </a:t>
            </a:r>
            <a:r>
              <a:rPr lang="el-GR" b="1" dirty="0" smtClean="0"/>
              <a:t>ΕΠΙΜ.Α΄</a:t>
            </a:r>
          </a:p>
          <a:p>
            <a:r>
              <a:rPr lang="el-GR" b="1" dirty="0" smtClean="0"/>
              <a:t>Β΄ΧΕΙΡΟΥΡΓΙΚΗ</a:t>
            </a:r>
          </a:p>
          <a:p>
            <a:r>
              <a:rPr lang="el-GR" b="1" dirty="0" smtClean="0"/>
              <a:t>Π.Γ.Ν.ΝΙΚΑΙΑΣ</a:t>
            </a:r>
            <a:endParaRPr lang="el-GR" b="1" dirty="0" smtClean="0"/>
          </a:p>
          <a:p>
            <a:endParaRPr lang="el-GR" b="1" dirty="0"/>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ΕΠΙΠΕΔΟ ΘΡΕΨΗΣ</a:t>
            </a:r>
            <a:endParaRPr lang="el-GR" dirty="0"/>
          </a:p>
        </p:txBody>
      </p:sp>
      <p:sp>
        <p:nvSpPr>
          <p:cNvPr id="3" name="Content Placeholder 2"/>
          <p:cNvSpPr>
            <a:spLocks noGrp="1"/>
          </p:cNvSpPr>
          <p:nvPr>
            <p:ph idx="1"/>
          </p:nvPr>
        </p:nvSpPr>
        <p:spPr/>
        <p:txBody>
          <a:bodyPr>
            <a:normAutofit/>
          </a:bodyPr>
          <a:lstStyle/>
          <a:p>
            <a:r>
              <a:rPr lang="el-GR" dirty="0" smtClean="0"/>
              <a:t>Η εντερική σίτιση υπερέχει της παρεντερικής. Βασική αρχή είναι η χρησιμοποίηση της φυσιολογικής οδού από του στόματος και όπου δεν είναι εφικτό χορήγηση των θρεπτικών ουσιών μέσω σωλήνα στο στόμαχο ή τη νήστιδα (πλήρης εντερική διατροφή)</a:t>
            </a:r>
            <a:endParaRPr lang="el-GR" dirty="0"/>
          </a:p>
        </p:txBody>
      </p:sp>
    </p:spTree>
  </p:cSld>
  <p:clrMapOvr>
    <a:masterClrMapping/>
  </p:clrMapOvr>
  <p:transition spd="med">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ΕΠΙΠΕΔΟ ΘΡΕΨΗΣ</a:t>
            </a:r>
            <a:endParaRPr lang="el-GR" dirty="0"/>
          </a:p>
        </p:txBody>
      </p:sp>
      <p:sp>
        <p:nvSpPr>
          <p:cNvPr id="3" name="Content Placeholder 2"/>
          <p:cNvSpPr>
            <a:spLocks noGrp="1"/>
          </p:cNvSpPr>
          <p:nvPr>
            <p:ph idx="1"/>
          </p:nvPr>
        </p:nvSpPr>
        <p:spPr/>
        <p:txBody>
          <a:bodyPr>
            <a:normAutofit fontScale="92500"/>
          </a:bodyPr>
          <a:lstStyle/>
          <a:p>
            <a:r>
              <a:rPr lang="el-GR" dirty="0" smtClean="0"/>
              <a:t>Σε περίπτωση που η εντερική σίτιση είναι ανεπαρκής, οι θρεπτικές ανάγκες καλύπτονται με συμπληρωματική παρεντερική χορήγηση (μικτή εντερική/παρεντερική) </a:t>
            </a:r>
          </a:p>
          <a:p>
            <a:r>
              <a:rPr lang="el-GR" dirty="0" smtClean="0"/>
              <a:t>Όταν η εντερική διατροφή είναι αδύνατη, η υποστήριξη γίνεται με πλήρη παρεντερική διατροφή</a:t>
            </a:r>
          </a:p>
          <a:p>
            <a:r>
              <a:rPr lang="el-GR" dirty="0" smtClean="0"/>
              <a:t>Η υποστήριξη πρέπει να καλύπτει πλήρως τις ενεργειακές και μεταβολικές ανάγκες</a:t>
            </a:r>
          </a:p>
          <a:p>
            <a:r>
              <a:rPr lang="el-GR" dirty="0" smtClean="0"/>
              <a:t>Η χορήγηση 25-35 kcal/kgΣΒ/ημ. καλύπτει τη συντριπτική πλειονότητα των ασθενών</a:t>
            </a:r>
          </a:p>
          <a:p>
            <a:endParaRPr lang="el-GR" dirty="0"/>
          </a:p>
        </p:txBody>
      </p:sp>
    </p:spTree>
  </p:cSld>
  <p:clrMapOvr>
    <a:masterClrMapping/>
  </p:clrMapOvr>
  <p:transition spd="med">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ΑΛΛΟΙ ΠΑΡΑΓΟΝΤΕΣ</a:t>
            </a:r>
            <a:endParaRPr lang="el-GR" dirty="0"/>
          </a:p>
        </p:txBody>
      </p:sp>
      <p:sp>
        <p:nvSpPr>
          <p:cNvPr id="3" name="2 - Θέση περιεχομένου"/>
          <p:cNvSpPr>
            <a:spLocks noGrp="1"/>
          </p:cNvSpPr>
          <p:nvPr>
            <p:ph idx="1"/>
          </p:nvPr>
        </p:nvSpPr>
        <p:spPr/>
        <p:txBody>
          <a:bodyPr/>
          <a:lstStyle/>
          <a:p>
            <a:r>
              <a:rPr lang="el-GR" dirty="0" smtClean="0"/>
              <a:t>Το επείγον του χειρουργείου</a:t>
            </a:r>
          </a:p>
          <a:p>
            <a:endParaRPr lang="el-GR" dirty="0" smtClean="0"/>
          </a:p>
          <a:p>
            <a:r>
              <a:rPr lang="el-GR" dirty="0" smtClean="0"/>
              <a:t>Αλβουμίνη&lt;3,5</a:t>
            </a:r>
            <a:r>
              <a:rPr lang="en-US" dirty="0" smtClean="0"/>
              <a:t>gr</a:t>
            </a:r>
            <a:r>
              <a:rPr lang="el-GR" dirty="0" smtClean="0"/>
              <a:t> / </a:t>
            </a:r>
            <a:r>
              <a:rPr lang="en-US" dirty="0" smtClean="0"/>
              <a:t>L</a:t>
            </a:r>
            <a:endParaRPr lang="el-GR" dirty="0" smtClean="0"/>
          </a:p>
          <a:p>
            <a:endParaRPr lang="el-GR" dirty="0" smtClean="0"/>
          </a:p>
          <a:p>
            <a:r>
              <a:rPr lang="el-GR" dirty="0" smtClean="0"/>
              <a:t>Κρεατινίνη&gt;1,4 </a:t>
            </a:r>
            <a:r>
              <a:rPr lang="en-US" dirty="0" smtClean="0"/>
              <a:t>mmol</a:t>
            </a:r>
            <a:r>
              <a:rPr lang="el-GR" dirty="0" smtClean="0"/>
              <a:t> / </a:t>
            </a:r>
            <a:r>
              <a:rPr lang="en-US" dirty="0" smtClean="0"/>
              <a:t>L</a:t>
            </a:r>
            <a:endParaRPr lang="el-GR" dirty="0" smtClean="0"/>
          </a:p>
          <a:p>
            <a:endParaRPr lang="el-GR" dirty="0" smtClean="0"/>
          </a:p>
          <a:p>
            <a:r>
              <a:rPr lang="el-GR" dirty="0" smtClean="0"/>
              <a:t>Νευρολογικές διαταραχές</a:t>
            </a:r>
            <a:endParaRPr lang="en-US" dirty="0" smtClean="0"/>
          </a:p>
          <a:p>
            <a:endParaRPr lang="en-US" dirty="0" smtClean="0"/>
          </a:p>
          <a:p>
            <a:r>
              <a:rPr lang="el-GR" dirty="0" smtClean="0"/>
              <a:t>Αναιμία</a:t>
            </a:r>
            <a:endParaRPr lang="el-GR" dirty="0"/>
          </a:p>
        </p:txBody>
      </p:sp>
    </p:spTree>
  </p:cSld>
  <p:clrMapOvr>
    <a:masterClrMapping/>
  </p:clrMapOvr>
  <p:transition spd="med">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ΠΡΟΕΤΟΙΜΑΣΙΑ ΕΝΤΕΡΟΥ</a:t>
            </a:r>
            <a:endParaRPr lang="el-GR" dirty="0"/>
          </a:p>
        </p:txBody>
      </p:sp>
      <p:sp>
        <p:nvSpPr>
          <p:cNvPr id="3" name="2 - Θέση περιεχομένου"/>
          <p:cNvSpPr>
            <a:spLocks noGrp="1"/>
          </p:cNvSpPr>
          <p:nvPr>
            <p:ph idx="1"/>
          </p:nvPr>
        </p:nvSpPr>
        <p:spPr/>
        <p:txBody>
          <a:bodyPr/>
          <a:lstStyle/>
          <a:p>
            <a:r>
              <a:rPr lang="el-GR" dirty="0" smtClean="0"/>
              <a:t>Δεν συνίσταται ως ρουτίνα</a:t>
            </a:r>
          </a:p>
          <a:p>
            <a:endParaRPr lang="el-GR" dirty="0" smtClean="0"/>
          </a:p>
          <a:p>
            <a:r>
              <a:rPr lang="el-GR" dirty="0" smtClean="0"/>
              <a:t>Δεν μειώνονται οι διαφυγές από την αναστόμωση</a:t>
            </a:r>
          </a:p>
          <a:p>
            <a:endParaRPr lang="el-GR" dirty="0" smtClean="0"/>
          </a:p>
          <a:p>
            <a:r>
              <a:rPr lang="el-GR" dirty="0" smtClean="0"/>
              <a:t>Δεν μειώνονται  οι μτχ. λοιμώξεις</a:t>
            </a:r>
          </a:p>
          <a:p>
            <a:endParaRPr lang="el-GR" dirty="0" smtClean="0"/>
          </a:p>
          <a:p>
            <a:endParaRPr lang="el-GR" dirty="0" smtClean="0"/>
          </a:p>
          <a:p>
            <a:endParaRPr lang="el-GR" dirty="0" smtClean="0"/>
          </a:p>
          <a:p>
            <a:endParaRPr lang="el-GR" dirty="0"/>
          </a:p>
        </p:txBody>
      </p:sp>
    </p:spTree>
  </p:cSld>
  <p:clrMapOvr>
    <a:masterClrMapping/>
  </p:clrMapOvr>
  <p:transition spd="med">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SCORING SYSTEMS</a:t>
            </a:r>
            <a:endParaRPr lang="en-US" dirty="0"/>
          </a:p>
        </p:txBody>
      </p:sp>
      <p:sp>
        <p:nvSpPr>
          <p:cNvPr id="3" name="2 - Θέση περιεχομένου"/>
          <p:cNvSpPr>
            <a:spLocks noGrp="1"/>
          </p:cNvSpPr>
          <p:nvPr>
            <p:ph idx="1"/>
          </p:nvPr>
        </p:nvSpPr>
        <p:spPr/>
        <p:txBody>
          <a:bodyPr/>
          <a:lstStyle/>
          <a:p>
            <a:r>
              <a:rPr lang="el-GR" dirty="0" smtClean="0"/>
              <a:t>Σκοπός τους η επιτυχής πρόβλεψη τόσο της θνητότητας όσο και της νοσηρότητας</a:t>
            </a:r>
          </a:p>
          <a:p>
            <a:endParaRPr lang="el-GR" dirty="0" smtClean="0"/>
          </a:p>
          <a:p>
            <a:r>
              <a:rPr lang="el-GR" dirty="0" smtClean="0"/>
              <a:t>Προσπαθούν να αξιολογήσουν το θεραπευτικό όφελος</a:t>
            </a:r>
            <a:endParaRPr lang="el-GR" dirty="0"/>
          </a:p>
        </p:txBody>
      </p:sp>
    </p:spTree>
  </p:cSld>
  <p:clrMapOvr>
    <a:masterClrMapping/>
  </p:clrMapOvr>
  <p:transition spd="med">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               </a:t>
            </a:r>
            <a:r>
              <a:rPr lang="en-US" dirty="0" smtClean="0"/>
              <a:t>SCORING SYSTEMS</a:t>
            </a:r>
            <a:endParaRPr lang="el-GR" dirty="0"/>
          </a:p>
        </p:txBody>
      </p:sp>
      <p:sp>
        <p:nvSpPr>
          <p:cNvPr id="3" name="2 - Θέση περιεχομένου"/>
          <p:cNvSpPr>
            <a:spLocks noGrp="1"/>
          </p:cNvSpPr>
          <p:nvPr>
            <p:ph idx="1"/>
          </p:nvPr>
        </p:nvSpPr>
        <p:spPr/>
        <p:txBody>
          <a:bodyPr>
            <a:normAutofit fontScale="85000" lnSpcReduction="20000"/>
          </a:bodyPr>
          <a:lstStyle/>
          <a:p>
            <a:r>
              <a:rPr lang="en-US" dirty="0" smtClean="0"/>
              <a:t>ASA(American society of anesthesiologists)</a:t>
            </a:r>
            <a:endParaRPr lang="el-GR" dirty="0" smtClean="0"/>
          </a:p>
          <a:p>
            <a:endParaRPr lang="el-GR" dirty="0" smtClean="0"/>
          </a:p>
          <a:p>
            <a:r>
              <a:rPr lang="en-US" dirty="0" smtClean="0"/>
              <a:t>APACHE(Acute Physiology and</a:t>
            </a:r>
            <a:r>
              <a:rPr lang="el-GR" dirty="0" smtClean="0"/>
              <a:t> </a:t>
            </a:r>
            <a:r>
              <a:rPr lang="en-US" dirty="0" smtClean="0"/>
              <a:t>Chronic Health Evaluation)</a:t>
            </a:r>
            <a:endParaRPr lang="el-GR" dirty="0" smtClean="0"/>
          </a:p>
          <a:p>
            <a:endParaRPr lang="el-GR" dirty="0" smtClean="0"/>
          </a:p>
          <a:p>
            <a:r>
              <a:rPr lang="en-US" dirty="0" smtClean="0"/>
              <a:t>POSSUM(Physiological and operative severity score for enumeration of mortality and morbidity)</a:t>
            </a:r>
            <a:endParaRPr lang="el-GR" dirty="0" smtClean="0"/>
          </a:p>
          <a:p>
            <a:endParaRPr lang="el-GR" dirty="0" smtClean="0"/>
          </a:p>
          <a:p>
            <a:r>
              <a:rPr lang="en-US" dirty="0" smtClean="0"/>
              <a:t>AFC(4-item predictive score of mortality after colorectal surgery)</a:t>
            </a:r>
            <a:endParaRPr lang="el-GR" dirty="0" smtClean="0"/>
          </a:p>
          <a:p>
            <a:endParaRPr lang="el-GR" dirty="0" smtClean="0"/>
          </a:p>
          <a:p>
            <a:r>
              <a:rPr lang="en-US" dirty="0" smtClean="0"/>
              <a:t>Cleveland Clinic Foundation colorectal cancer model</a:t>
            </a:r>
            <a:endParaRPr lang="el-GR" dirty="0"/>
          </a:p>
        </p:txBody>
      </p:sp>
    </p:spTree>
  </p:cSld>
  <p:clrMapOvr>
    <a:masterClrMapping/>
  </p:clrMapOvr>
  <p:transition spd="med">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 SYSTEM</a:t>
            </a:r>
            <a:endParaRPr lang="el-GR" dirty="0"/>
          </a:p>
        </p:txBody>
      </p:sp>
      <p:sp>
        <p:nvSpPr>
          <p:cNvPr id="3" name="Content Placeholder 2"/>
          <p:cNvSpPr>
            <a:spLocks noGrp="1"/>
          </p:cNvSpPr>
          <p:nvPr>
            <p:ph idx="1"/>
          </p:nvPr>
        </p:nvSpPr>
        <p:spPr/>
        <p:txBody>
          <a:bodyPr>
            <a:normAutofit fontScale="70000" lnSpcReduction="20000"/>
          </a:bodyPr>
          <a:lstStyle/>
          <a:p>
            <a:r>
              <a:rPr lang="en-US" b="1" dirty="0" smtClean="0"/>
              <a:t>APACHE II Calculator</a:t>
            </a:r>
          </a:p>
          <a:p>
            <a:r>
              <a:rPr lang="en-US" b="1" dirty="0" smtClean="0"/>
              <a:t>Age</a:t>
            </a:r>
            <a:r>
              <a:rPr lang="en-US" dirty="0" smtClean="0"/>
              <a:t>:           </a:t>
            </a:r>
            <a:r>
              <a:rPr lang="en-US" b="1" dirty="0" err="1" smtClean="0"/>
              <a:t>Hematocrit</a:t>
            </a:r>
            <a:r>
              <a:rPr lang="en-US" dirty="0" smtClean="0"/>
              <a:t>:         </a:t>
            </a:r>
            <a:r>
              <a:rPr lang="en-US" b="1" dirty="0" smtClean="0"/>
              <a:t>WBC</a:t>
            </a:r>
            <a:r>
              <a:rPr lang="en-US" dirty="0" smtClean="0"/>
              <a:t>:           </a:t>
            </a:r>
            <a:r>
              <a:rPr lang="en-US" b="1" dirty="0" smtClean="0"/>
              <a:t>Rectal Temp</a:t>
            </a:r>
            <a:r>
              <a:rPr lang="en-US" dirty="0" smtClean="0"/>
              <a:t>:  </a:t>
            </a:r>
            <a:r>
              <a:rPr lang="en-US" dirty="0" smtClean="0">
                <a:hlinkClick r:id="rId3"/>
              </a:rPr>
              <a:t>-&gt;C</a:t>
            </a:r>
            <a:r>
              <a:rPr lang="en-US" b="1" dirty="0" smtClean="0"/>
              <a:t>MAP</a:t>
            </a:r>
            <a:r>
              <a:rPr lang="en-US" dirty="0" smtClean="0"/>
              <a:t>          </a:t>
            </a:r>
            <a:r>
              <a:rPr lang="en-US" dirty="0" smtClean="0">
                <a:hlinkClick r:id="rId4"/>
              </a:rPr>
              <a:t>MAP= [(2 x diastolic)+systolic] / 3</a:t>
            </a:r>
            <a:endParaRPr lang="el-GR" dirty="0" smtClean="0"/>
          </a:p>
          <a:p>
            <a:r>
              <a:rPr lang="en-US" b="1" dirty="0" smtClean="0"/>
              <a:t>Heart Rate</a:t>
            </a:r>
            <a:r>
              <a:rPr lang="en-US" dirty="0" smtClean="0"/>
              <a:t>:             </a:t>
            </a:r>
            <a:r>
              <a:rPr lang="en-US" b="1" dirty="0" smtClean="0"/>
              <a:t>Respiratory Rate</a:t>
            </a:r>
            <a:r>
              <a:rPr lang="en-US" dirty="0" smtClean="0"/>
              <a:t>:         </a:t>
            </a:r>
            <a:r>
              <a:rPr lang="en-US" b="1" dirty="0" smtClean="0"/>
              <a:t>Serum Sodium</a:t>
            </a:r>
            <a:r>
              <a:rPr lang="en-US" dirty="0" smtClean="0"/>
              <a:t>(</a:t>
            </a:r>
            <a:r>
              <a:rPr lang="en-US" dirty="0" err="1" smtClean="0"/>
              <a:t>meq</a:t>
            </a:r>
            <a:r>
              <a:rPr lang="en-US" dirty="0" smtClean="0"/>
              <a:t>/L)    </a:t>
            </a:r>
            <a:r>
              <a:rPr lang="en-US" b="1" dirty="0" smtClean="0"/>
              <a:t>Serum K+</a:t>
            </a:r>
            <a:r>
              <a:rPr lang="en-US" dirty="0" smtClean="0"/>
              <a:t>(</a:t>
            </a:r>
            <a:r>
              <a:rPr lang="en-US" dirty="0" err="1" smtClean="0"/>
              <a:t>meq</a:t>
            </a:r>
            <a:r>
              <a:rPr lang="en-US" dirty="0" smtClean="0"/>
              <a:t>/L)                                                                                  </a:t>
            </a:r>
            <a:r>
              <a:rPr lang="en-US" dirty="0" smtClean="0">
                <a:hlinkClick r:id="rId5"/>
              </a:rPr>
              <a:t>(Oxygenation)</a:t>
            </a:r>
            <a:r>
              <a:rPr lang="en-US" b="1" dirty="0" smtClean="0"/>
              <a:t>Arterial pH</a:t>
            </a:r>
            <a:r>
              <a:rPr lang="en-US" dirty="0" smtClean="0"/>
              <a:t>:                                                                                                         </a:t>
            </a:r>
            <a:r>
              <a:rPr lang="en-US" b="1" dirty="0" smtClean="0"/>
              <a:t>Serum </a:t>
            </a:r>
            <a:r>
              <a:rPr lang="en-US" b="1" dirty="0" err="1" smtClean="0"/>
              <a:t>Creatinine</a:t>
            </a:r>
            <a:r>
              <a:rPr lang="en-US" dirty="0" smtClean="0"/>
              <a:t> (mg/dl):                                                                                          History of severe organ insufficiency (heart, liver, kidney, other) </a:t>
            </a:r>
            <a:br>
              <a:rPr lang="en-US" dirty="0" smtClean="0"/>
            </a:br>
            <a:r>
              <a:rPr lang="en-US" dirty="0" smtClean="0"/>
              <a:t>or </a:t>
            </a:r>
            <a:r>
              <a:rPr lang="en-US" dirty="0" err="1" smtClean="0"/>
              <a:t>immunocompromised</a:t>
            </a:r>
            <a:r>
              <a:rPr lang="en-US" dirty="0" smtClean="0"/>
              <a:t>?</a:t>
            </a:r>
            <a:br>
              <a:rPr lang="en-US" dirty="0" smtClean="0"/>
            </a:br>
            <a:r>
              <a:rPr lang="en-US" dirty="0" smtClean="0"/>
              <a:t>                            </a:t>
            </a:r>
            <a:r>
              <a:rPr lang="en-US" b="1" dirty="0" smtClean="0"/>
              <a:t>Glasgow Coma Scoring</a:t>
            </a:r>
            <a:r>
              <a:rPr lang="en-US" dirty="0" smtClean="0"/>
              <a:t>:</a:t>
            </a:r>
            <a:br>
              <a:rPr lang="en-US" dirty="0" smtClean="0"/>
            </a:br>
            <a:r>
              <a:rPr lang="en-US" dirty="0" smtClean="0"/>
              <a:t>Eye Opening:                                    Verbal:                                              </a:t>
            </a:r>
            <a:br>
              <a:rPr lang="en-US" dirty="0" smtClean="0"/>
            </a:br>
            <a:r>
              <a:rPr lang="en-US" dirty="0" smtClean="0"/>
              <a:t>Motor:                                                     </a:t>
            </a:r>
            <a:endParaRPr lang="el-GR" dirty="0"/>
          </a:p>
        </p:txBody>
      </p:sp>
    </p:spTree>
  </p:cSld>
  <p:clrMapOvr>
    <a:masterClrMapping/>
  </p:clrMapOvr>
  <p:transition spd="med">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t>                  Scoring systems</a:t>
            </a:r>
            <a:endParaRPr lang="el-GR" dirty="0"/>
          </a:p>
        </p:txBody>
      </p:sp>
      <p:sp>
        <p:nvSpPr>
          <p:cNvPr id="3" name="2 - Θέση περιεχομένου"/>
          <p:cNvSpPr>
            <a:spLocks noGrp="1"/>
          </p:cNvSpPr>
          <p:nvPr>
            <p:ph idx="1"/>
          </p:nvPr>
        </p:nvSpPr>
        <p:spPr/>
        <p:txBody>
          <a:bodyPr/>
          <a:lstStyle/>
          <a:p>
            <a:endParaRPr lang="en-US" dirty="0" smtClean="0"/>
          </a:p>
          <a:p>
            <a:endParaRPr lang="en-US" dirty="0" smtClean="0"/>
          </a:p>
          <a:p>
            <a:r>
              <a:rPr lang="el-GR" dirty="0" smtClean="0"/>
              <a:t>Το </a:t>
            </a:r>
            <a:r>
              <a:rPr lang="en-US" dirty="0" smtClean="0"/>
              <a:t>POSSUM  </a:t>
            </a:r>
            <a:r>
              <a:rPr lang="el-GR" dirty="0" smtClean="0"/>
              <a:t>υπολογίζει την αναμενόμενη θνητότητα και νοσηρότητα βασιζόμενο σε 18  παραμέτρους</a:t>
            </a:r>
            <a:endParaRPr lang="en-US" dirty="0" smtClean="0"/>
          </a:p>
          <a:p>
            <a:endParaRPr lang="el-GR" dirty="0"/>
          </a:p>
        </p:txBody>
      </p:sp>
    </p:spTree>
  </p:cSld>
  <p:clrMapOvr>
    <a:masterClrMapping/>
  </p:clrMapOvr>
  <p:transition spd="med">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sz="4400" dirty="0" smtClean="0"/>
              <a:t>Scoring systems</a:t>
            </a:r>
            <a:endParaRPr lang="el-GR" sz="4400" dirty="0"/>
          </a:p>
        </p:txBody>
      </p:sp>
      <p:sp>
        <p:nvSpPr>
          <p:cNvPr id="3" name="2 - Θέση περιεχομένου"/>
          <p:cNvSpPr>
            <a:spLocks noGrp="1"/>
          </p:cNvSpPr>
          <p:nvPr>
            <p:ph idx="1"/>
          </p:nvPr>
        </p:nvSpPr>
        <p:spPr/>
        <p:txBody>
          <a:bodyPr/>
          <a:lstStyle/>
          <a:p>
            <a:endParaRPr lang="el-GR" dirty="0" smtClean="0"/>
          </a:p>
          <a:p>
            <a:endParaRPr lang="el-GR" dirty="0" smtClean="0"/>
          </a:p>
          <a:p>
            <a:endParaRPr lang="el-GR" dirty="0" smtClean="0"/>
          </a:p>
          <a:p>
            <a:r>
              <a:rPr lang="el-GR" sz="3600" dirty="0" smtClean="0"/>
              <a:t>Χειρουργικό </a:t>
            </a:r>
            <a:r>
              <a:rPr lang="el-GR" sz="3600" dirty="0" smtClean="0"/>
              <a:t>ένστικτο</a:t>
            </a:r>
            <a:endParaRPr lang="el-GR" sz="3600" dirty="0"/>
          </a:p>
        </p:txBody>
      </p:sp>
    </p:spTree>
  </p:cSld>
  <p:clrMapOvr>
    <a:masterClrMapping/>
  </p:clrMapOvr>
  <p:transition spd="med">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a:xfrm>
            <a:off x="539552" y="1628800"/>
            <a:ext cx="8229600" cy="4709160"/>
          </a:xfrm>
        </p:spPr>
        <p:txBody>
          <a:bodyPr/>
          <a:lstStyle/>
          <a:p>
            <a:endParaRPr lang="el-GR" dirty="0" smtClean="0"/>
          </a:p>
          <a:p>
            <a:r>
              <a:rPr lang="el-GR" dirty="0" smtClean="0"/>
              <a:t>Συγκριτική μελέτη μεταξύ </a:t>
            </a:r>
            <a:r>
              <a:rPr lang="en-US" dirty="0" smtClean="0"/>
              <a:t>Possum</a:t>
            </a:r>
            <a:r>
              <a:rPr lang="el-GR" dirty="0" smtClean="0"/>
              <a:t>   και χειρουργικού ένστικτου έδειξε πως το πρώτο υπερεκτιμά τη θνητότητα και τη νοσηρότητα ,ενώ το δεύτερο είναι πιο αξιόπιστο στα τακτικά περιστατικά, ενώ υποεκτιμά τον κίνδυνο των επιπλοκών στα επείγοντα χειρουργεία</a:t>
            </a:r>
            <a:endParaRPr lang="el-GR" dirty="0"/>
          </a:p>
        </p:txBody>
      </p:sp>
    </p:spTree>
  </p:cSld>
  <p:clrMapOvr>
    <a:masterClrMapping/>
  </p:clrMapOvr>
  <p:transition spd="med">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dirty="0" smtClean="0"/>
              <a:t>Η χειρουργική του </a:t>
            </a:r>
            <a:r>
              <a:rPr lang="el-GR" dirty="0" err="1" smtClean="0"/>
              <a:t>κόλου</a:t>
            </a:r>
            <a:r>
              <a:rPr lang="el-GR" dirty="0" smtClean="0"/>
              <a:t> και του ορθού μπορεί να είναι ανοικτή ή λαπαροσκοπική</a:t>
            </a:r>
          </a:p>
          <a:p>
            <a:endParaRPr lang="el-GR" dirty="0" smtClean="0"/>
          </a:p>
          <a:p>
            <a:endParaRPr lang="el-GR" dirty="0" smtClean="0"/>
          </a:p>
          <a:p>
            <a:r>
              <a:rPr lang="el-GR" dirty="0" smtClean="0"/>
              <a:t>Έχει διάφορους τύπους επεμβάσεων για ποικίλες παθήσεις.</a:t>
            </a:r>
          </a:p>
          <a:p>
            <a:endParaRPr lang="el-GR" dirty="0"/>
          </a:p>
        </p:txBody>
      </p:sp>
    </p:spTree>
  </p:cSld>
  <p:clrMapOvr>
    <a:masterClrMapping/>
  </p:clrMapOvr>
  <p:transition spd="med">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dirty="0" smtClean="0"/>
              <a:t> Λαπαροσκοπική προσέγγιση </a:t>
            </a:r>
            <a:endParaRPr lang="el-GR" dirty="0"/>
          </a:p>
        </p:txBody>
      </p:sp>
      <p:sp>
        <p:nvSpPr>
          <p:cNvPr id="3" name="2 - Θέση περιεχομένου"/>
          <p:cNvSpPr>
            <a:spLocks noGrp="1"/>
          </p:cNvSpPr>
          <p:nvPr>
            <p:ph idx="1"/>
          </p:nvPr>
        </p:nvSpPr>
        <p:spPr/>
        <p:txBody>
          <a:bodyPr/>
          <a:lstStyle/>
          <a:p>
            <a:r>
              <a:rPr lang="el-GR" dirty="0" smtClean="0"/>
              <a:t>Η εκπαίδευση του χειρουργού </a:t>
            </a:r>
          </a:p>
          <a:p>
            <a:endParaRPr lang="el-GR" dirty="0" smtClean="0"/>
          </a:p>
          <a:p>
            <a:r>
              <a:rPr lang="el-GR" dirty="0" smtClean="0"/>
              <a:t>ο όγκος των περιστατικών </a:t>
            </a:r>
          </a:p>
          <a:p>
            <a:endParaRPr lang="el-GR" dirty="0" smtClean="0"/>
          </a:p>
          <a:p>
            <a:r>
              <a:rPr lang="el-GR" dirty="0" smtClean="0"/>
              <a:t>η καμπύλη εκμάθησης </a:t>
            </a:r>
            <a:endParaRPr lang="el-GR" dirty="0"/>
          </a:p>
        </p:txBody>
      </p:sp>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ΠΑΡΑΓΟΝΤΕΣ ΚΙΝΔΥΝΟΥ</a:t>
            </a:r>
            <a:endParaRPr lang="el-GR" dirty="0"/>
          </a:p>
        </p:txBody>
      </p:sp>
      <p:sp>
        <p:nvSpPr>
          <p:cNvPr id="3" name="2 - Θέση περιεχομένου"/>
          <p:cNvSpPr>
            <a:spLocks noGrp="1"/>
          </p:cNvSpPr>
          <p:nvPr>
            <p:ph idx="1"/>
          </p:nvPr>
        </p:nvSpPr>
        <p:spPr/>
        <p:txBody>
          <a:bodyPr/>
          <a:lstStyle/>
          <a:p>
            <a:r>
              <a:rPr lang="el-GR" dirty="0" smtClean="0"/>
              <a:t>ΤΡΟΠΟΠΟΙΗΣΙΜΟΥΣ</a:t>
            </a:r>
          </a:p>
          <a:p>
            <a:endParaRPr lang="el-GR" dirty="0" smtClean="0"/>
          </a:p>
          <a:p>
            <a:endParaRPr lang="el-GR" dirty="0" smtClean="0"/>
          </a:p>
          <a:p>
            <a:r>
              <a:rPr lang="el-GR" dirty="0" smtClean="0"/>
              <a:t>ΑΜΕΤΑΒΛΗΤΟΥΣ</a:t>
            </a:r>
            <a:endParaRPr lang="el-GR" dirty="0"/>
          </a:p>
        </p:txBody>
      </p:sp>
    </p:spTree>
  </p:cSld>
  <p:clrMapOvr>
    <a:masterClrMapping/>
  </p:clrMapOvr>
  <p:transition spd="med">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ΗΛΙΚΙΑ</a:t>
            </a:r>
            <a:endParaRPr lang="el-GR" dirty="0"/>
          </a:p>
        </p:txBody>
      </p:sp>
      <p:sp>
        <p:nvSpPr>
          <p:cNvPr id="3" name="2 - Θέση περιεχομένου"/>
          <p:cNvSpPr>
            <a:spLocks noGrp="1"/>
          </p:cNvSpPr>
          <p:nvPr>
            <p:ph idx="1"/>
          </p:nvPr>
        </p:nvSpPr>
        <p:spPr/>
        <p:txBody>
          <a:bodyPr/>
          <a:lstStyle/>
          <a:p>
            <a:r>
              <a:rPr lang="el-GR" dirty="0" smtClean="0"/>
              <a:t>ΑΝΑΠΝΕΥΣΤΙΚΑ  ΠΡΟΒΛΗΜΑΤΑ</a:t>
            </a:r>
          </a:p>
          <a:p>
            <a:endParaRPr lang="el-GR" dirty="0" smtClean="0"/>
          </a:p>
          <a:p>
            <a:endParaRPr lang="el-GR" dirty="0" smtClean="0"/>
          </a:p>
          <a:p>
            <a:r>
              <a:rPr lang="el-GR" dirty="0" smtClean="0"/>
              <a:t>ΚΑΡΔΙΟΛΟΓΙΚΑ  ΠΡΟΒΛΗΜΑΤΑ</a:t>
            </a:r>
          </a:p>
          <a:p>
            <a:endParaRPr lang="el-GR" dirty="0" smtClean="0"/>
          </a:p>
          <a:p>
            <a:endParaRPr lang="el-GR" dirty="0" smtClean="0"/>
          </a:p>
          <a:p>
            <a:r>
              <a:rPr lang="el-GR" dirty="0" smtClean="0"/>
              <a:t>ΝΕΥΡΟΛΟΓΙΚΑ  ΠΡΟΒΛΗΜΑΤΑ</a:t>
            </a:r>
            <a:endParaRPr lang="el-GR" dirty="0"/>
          </a:p>
        </p:txBody>
      </p:sp>
    </p:spTree>
  </p:cSld>
  <p:clrMapOvr>
    <a:masterClrMapping/>
  </p:clrMapOvr>
  <p:transition spd="med">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ΦΥΛΛΟ</a:t>
            </a:r>
            <a:endParaRPr lang="el-GR" dirty="0"/>
          </a:p>
        </p:txBody>
      </p:sp>
      <p:sp>
        <p:nvSpPr>
          <p:cNvPr id="3" name="2 - Θέση περιεχομένου"/>
          <p:cNvSpPr>
            <a:spLocks noGrp="1"/>
          </p:cNvSpPr>
          <p:nvPr>
            <p:ph idx="1"/>
          </p:nvPr>
        </p:nvSpPr>
        <p:spPr/>
        <p:txBody>
          <a:bodyPr/>
          <a:lstStyle/>
          <a:p>
            <a:endParaRPr lang="el-GR" dirty="0" smtClean="0"/>
          </a:p>
          <a:p>
            <a:r>
              <a:rPr lang="el-GR" dirty="0" smtClean="0"/>
              <a:t>Οι άνδρες ασθενείς έχουν μεγαλύτερο κίνδυνο επιπλοκών από τις γυναίκες </a:t>
            </a:r>
          </a:p>
          <a:p>
            <a:endParaRPr lang="el-GR" dirty="0" smtClean="0"/>
          </a:p>
          <a:p>
            <a:r>
              <a:rPr lang="el-GR" dirty="0" smtClean="0"/>
              <a:t>Οι άνδρες ασθενείς παρουσιάζουν μεγαλύτερη συχνότητα διαφυγών από την αναστόμωση σε χαμηλή πρόσθια εκτομή</a:t>
            </a:r>
            <a:endParaRPr lang="el-GR" dirty="0"/>
          </a:p>
        </p:txBody>
      </p:sp>
    </p:spTree>
  </p:cSld>
  <p:clrMapOvr>
    <a:masterClrMapping/>
  </p:clrMapOvr>
  <p:transition spd="med">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ΠΑΧΥΣΑΡΚΙΑ </a:t>
            </a:r>
            <a:endParaRPr lang="el-GR" sz="3200" dirty="0"/>
          </a:p>
        </p:txBody>
      </p:sp>
      <p:sp>
        <p:nvSpPr>
          <p:cNvPr id="3" name="2 - Θέση περιεχομένου"/>
          <p:cNvSpPr>
            <a:spLocks noGrp="1"/>
          </p:cNvSpPr>
          <p:nvPr>
            <p:ph idx="1"/>
          </p:nvPr>
        </p:nvSpPr>
        <p:spPr/>
        <p:txBody>
          <a:bodyPr>
            <a:normAutofit fontScale="92500" lnSpcReduction="20000"/>
          </a:bodyPr>
          <a:lstStyle/>
          <a:p>
            <a:r>
              <a:rPr lang="el-GR" dirty="0" smtClean="0"/>
              <a:t>Αύξηση του χειρουργικού χρόνου</a:t>
            </a:r>
          </a:p>
          <a:p>
            <a:endParaRPr lang="el-GR" dirty="0" smtClean="0"/>
          </a:p>
          <a:p>
            <a:r>
              <a:rPr lang="el-GR" dirty="0" smtClean="0"/>
              <a:t>Αύξηση του   χρόνου νοσηλείας</a:t>
            </a:r>
          </a:p>
          <a:p>
            <a:endParaRPr lang="el-GR" dirty="0" smtClean="0"/>
          </a:p>
          <a:p>
            <a:r>
              <a:rPr lang="el-GR" dirty="0" smtClean="0"/>
              <a:t>Αυξημένο ποσοστό διαπύησης τραυμάτων</a:t>
            </a:r>
          </a:p>
          <a:p>
            <a:endParaRPr lang="el-GR" dirty="0" smtClean="0"/>
          </a:p>
          <a:p>
            <a:r>
              <a:rPr lang="el-GR" dirty="0" smtClean="0"/>
              <a:t> Αυξημένες μετεγχειρητικές επιπλοκές</a:t>
            </a:r>
          </a:p>
          <a:p>
            <a:endParaRPr lang="el-GR" dirty="0" smtClean="0"/>
          </a:p>
          <a:p>
            <a:r>
              <a:rPr lang="el-GR" dirty="0" smtClean="0"/>
              <a:t>Αυξημένο ποσοστό </a:t>
            </a:r>
            <a:r>
              <a:rPr lang="el-GR" dirty="0" err="1" smtClean="0"/>
              <a:t>μτχ</a:t>
            </a:r>
            <a:r>
              <a:rPr lang="el-GR" dirty="0" smtClean="0"/>
              <a:t> κοιλιοκηλών</a:t>
            </a:r>
          </a:p>
          <a:p>
            <a:endParaRPr lang="el-GR" dirty="0" smtClean="0"/>
          </a:p>
          <a:p>
            <a:r>
              <a:rPr lang="el-GR" dirty="0" smtClean="0"/>
              <a:t>ΒΜΙ &gt; 25</a:t>
            </a:r>
          </a:p>
          <a:p>
            <a:endParaRPr lang="el-GR" dirty="0" smtClean="0"/>
          </a:p>
          <a:p>
            <a:endParaRPr lang="el-GR" dirty="0" smtClean="0"/>
          </a:p>
          <a:p>
            <a:endParaRPr lang="el-GR" dirty="0" smtClean="0"/>
          </a:p>
          <a:p>
            <a:endParaRPr lang="el-GR" dirty="0"/>
          </a:p>
        </p:txBody>
      </p:sp>
    </p:spTree>
  </p:cSld>
  <p:clrMapOvr>
    <a:masterClrMapping/>
  </p:clrMapOvr>
  <p:transition spd="med">
    <p:wheel spokes="8"/>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ΕΠΙΠΕΔΟ ΘΡΕΨΗΣ</a:t>
            </a:r>
            <a:br>
              <a:rPr lang="el-GR" dirty="0" smtClean="0"/>
            </a:br>
            <a:r>
              <a:rPr lang="el-GR" dirty="0" smtClean="0"/>
              <a:t> ΔΙΑΓΝΩΣΗ ΤΟΥ ΔΙΑΤΡΟΦΙΚΟΥ ΚΙΝΔΥΝΟΥ</a:t>
            </a:r>
            <a:endParaRPr lang="el-GR" dirty="0"/>
          </a:p>
        </p:txBody>
      </p:sp>
      <p:sp>
        <p:nvSpPr>
          <p:cNvPr id="3" name="Content Placeholder 2"/>
          <p:cNvSpPr>
            <a:spLocks noGrp="1"/>
          </p:cNvSpPr>
          <p:nvPr>
            <p:ph idx="1"/>
          </p:nvPr>
        </p:nvSpPr>
        <p:spPr/>
        <p:txBody>
          <a:bodyPr>
            <a:normAutofit fontScale="85000" lnSpcReduction="10000"/>
          </a:bodyPr>
          <a:lstStyle/>
          <a:p>
            <a:r>
              <a:rPr lang="el-GR" dirty="0" smtClean="0"/>
              <a:t>ΒΜΙ &lt; 18.5 </a:t>
            </a:r>
            <a:r>
              <a:rPr lang="en-US" dirty="0" smtClean="0"/>
              <a:t>kg/m</a:t>
            </a:r>
            <a:r>
              <a:rPr lang="el-GR" dirty="0" smtClean="0"/>
              <a:t>2</a:t>
            </a:r>
          </a:p>
          <a:p>
            <a:r>
              <a:rPr lang="el-GR" dirty="0" smtClean="0"/>
              <a:t>Μη σκόπιμη απώλεια βάρους &gt;10% στους τελευταίους 3–6 μήνες</a:t>
            </a:r>
          </a:p>
          <a:p>
            <a:r>
              <a:rPr lang="el-GR" dirty="0" smtClean="0"/>
              <a:t>BMI&lt; </a:t>
            </a:r>
            <a:r>
              <a:rPr lang="en-US" dirty="0" smtClean="0"/>
              <a:t>2</a:t>
            </a:r>
            <a:r>
              <a:rPr lang="el-GR" dirty="0" smtClean="0"/>
              <a:t>0 kg/m2 και απώλεια βάρους &gt;5% τους τελευταίους 3 μήνες</a:t>
            </a:r>
          </a:p>
          <a:p>
            <a:r>
              <a:rPr lang="el-GR" dirty="0" smtClean="0"/>
              <a:t>Αλβουμίνη ορού &lt; 3 mg/dl (Στην απουσία ηπατικήςή νεφρικής δυσλειτουργίας)</a:t>
            </a:r>
          </a:p>
          <a:p>
            <a:r>
              <a:rPr lang="el-GR" dirty="0" smtClean="0"/>
              <a:t>Νηστεία ή σημαντικά μειωμένη πρόσληψη τροφής τις τελευταίες 5 ημέρες και/ή χωρίς πιθανότητα πλήρους διατροφής τις επόμενες 5 ημέρες</a:t>
            </a:r>
          </a:p>
          <a:p>
            <a:r>
              <a:rPr lang="el-GR" dirty="0" smtClean="0"/>
              <a:t>Μειωμένη απορροφητική ικανότητα του πεπτικού και/ή μεγάλες απώλειες θρεπτικών ουσιών</a:t>
            </a:r>
          </a:p>
          <a:p>
            <a:endParaRPr lang="el-GR" dirty="0" smtClean="0"/>
          </a:p>
          <a:p>
            <a:endParaRPr lang="el-GR" dirty="0"/>
          </a:p>
        </p:txBody>
      </p:sp>
    </p:spTree>
  </p:cSld>
  <p:clrMapOvr>
    <a:masterClrMapping/>
  </p:clrMapOvr>
  <p:transition spd="med">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ΕΠΙΠΕΔΟ ΘΡΕΨΗΣ</a:t>
            </a:r>
            <a:endParaRPr lang="el-GR" dirty="0"/>
          </a:p>
        </p:txBody>
      </p:sp>
      <p:sp>
        <p:nvSpPr>
          <p:cNvPr id="3" name="2 - Θέση περιεχομένου"/>
          <p:cNvSpPr>
            <a:spLocks noGrp="1"/>
          </p:cNvSpPr>
          <p:nvPr>
            <p:ph idx="1"/>
          </p:nvPr>
        </p:nvSpPr>
        <p:spPr/>
        <p:txBody>
          <a:bodyPr>
            <a:normAutofit lnSpcReduction="10000"/>
          </a:bodyPr>
          <a:lstStyle/>
          <a:p>
            <a:r>
              <a:rPr lang="el-GR" dirty="0" smtClean="0"/>
              <a:t>Ανεξάρτητος  παράγοντας  περιεγχειρητικής νοσηρότητας</a:t>
            </a:r>
          </a:p>
          <a:p>
            <a:r>
              <a:rPr lang="el-GR" dirty="0" smtClean="0"/>
              <a:t>Μελέτες μεταξύ άμεσης ή πρώιμης και καθυστερημένης υποστήριξης είχαν σημαντική διαφορά υπέρ της πρώτης, όσον αφορά την έκβαση</a:t>
            </a:r>
          </a:p>
          <a:p>
            <a:r>
              <a:rPr lang="el-GR" dirty="0" smtClean="0"/>
              <a:t>Προεγχειρητική  χορήγηση συμπληρωμάτων διατροφής που ενισχύουν το ανοσοποιητικό</a:t>
            </a:r>
          </a:p>
          <a:p>
            <a:r>
              <a:rPr lang="el-GR" dirty="0" smtClean="0"/>
              <a:t>Γρήγορη έναρξη της εντερικής σίτισης μετεγχειρητικά</a:t>
            </a:r>
            <a:endParaRPr lang="el-GR" dirty="0"/>
          </a:p>
        </p:txBody>
      </p:sp>
    </p:spTree>
  </p:cSld>
  <p:clrMapOvr>
    <a:masterClrMapping/>
  </p:clrMapOvr>
  <p:transition spd="med">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Ροή">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212</TotalTime>
  <Words>672</Words>
  <Application>Microsoft Office PowerPoint</Application>
  <PresentationFormat>Προβολή στην οθόνη (4:3)</PresentationFormat>
  <Paragraphs>140</Paragraphs>
  <Slides>19</Slides>
  <Notes>19</Notes>
  <HiddenSlides>1</HiddenSlides>
  <MMClips>0</MMClips>
  <ScaleCrop>false</ScaleCrop>
  <HeadingPairs>
    <vt:vector size="4" baseType="variant">
      <vt:variant>
        <vt:lpstr>Θέμα</vt:lpstr>
      </vt:variant>
      <vt:variant>
        <vt:i4>1</vt:i4>
      </vt:variant>
      <vt:variant>
        <vt:lpstr>Τίτλοι διαφανειών</vt:lpstr>
      </vt:variant>
      <vt:variant>
        <vt:i4>19</vt:i4>
      </vt:variant>
    </vt:vector>
  </HeadingPairs>
  <TitlesOfParts>
    <vt:vector size="20" baseType="lpstr">
      <vt:lpstr>Αποκορύφωμα</vt:lpstr>
      <vt:lpstr>ΠΡΟΕΓΧΕΙΡΗΤΙΚΗ ΕΚΤΙΜΗΣΗ ΠΑΡΑΓΟΝΤΩΝ ΚΙΝΔΥΝΟΥ ΣΤΗ ΧΕΙΡΟΥΡΓΙΚΗ ΤΟΥ ΚΟΛΟΥ ΚΑΙ ΤΟΥ ΟΡΘΟΥ </vt:lpstr>
      <vt:lpstr>Διαφάνεια 2</vt:lpstr>
      <vt:lpstr> Λαπαροσκοπική προσέγγιση </vt:lpstr>
      <vt:lpstr>ΠΑΡΑΓΟΝΤΕΣ ΚΙΝΔΥΝΟΥ</vt:lpstr>
      <vt:lpstr>ΗΛΙΚΙΑ</vt:lpstr>
      <vt:lpstr>ΦΥΛΛΟ</vt:lpstr>
      <vt:lpstr>ΠΑΧΥΣΑΡΚΙΑ </vt:lpstr>
      <vt:lpstr>ΕΠΙΠΕΔΟ ΘΡΕΨΗΣ  ΔΙΑΓΝΩΣΗ ΤΟΥ ΔΙΑΤΡΟΦΙΚΟΥ ΚΙΝΔΥΝΟΥ</vt:lpstr>
      <vt:lpstr>ΕΠΙΠΕΔΟ ΘΡΕΨΗΣ</vt:lpstr>
      <vt:lpstr>ΕΠΙΠΕΔΟ ΘΡΕΨΗΣ</vt:lpstr>
      <vt:lpstr>ΕΠΙΠΕΔΟ ΘΡΕΨΗΣ</vt:lpstr>
      <vt:lpstr>ΑΛΛΟΙ ΠΑΡΑΓΟΝΤΕΣ</vt:lpstr>
      <vt:lpstr>ΠΡΟΕΤΟΙΜΑΣΙΑ ΕΝΤΕΡΟΥ</vt:lpstr>
      <vt:lpstr>SCORING SYSTEMS</vt:lpstr>
      <vt:lpstr>               SCORING SYSTEMS</vt:lpstr>
      <vt:lpstr>SCORING SYSTEM</vt:lpstr>
      <vt:lpstr>                  Scoring systems</vt:lpstr>
      <vt:lpstr>Scoring systems</vt:lpstr>
      <vt:lpstr>Διαφάνεια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ΠΡΟΕΓΧΕΙΡΗΤΙΚΗ ΕΚΤΙΜΗΣΗ ΠΑΡΑΓΟΝΤΩΝ ΚΙΝΔΥΝΟΥ ΣΤΗ ΧΕΙΡΟΥΡΓΙΚΗ ΤΟΥ ΚΟΛΟΥ ΚΑΙ ΤΟΥ ΟΡΘΟΥ</dc:title>
  <dc:creator>ΓΙΩΡΓΟΣ</dc:creator>
  <cp:lastModifiedBy>ΓΙΩΡΓΟΣ</cp:lastModifiedBy>
  <cp:revision>13</cp:revision>
  <dcterms:created xsi:type="dcterms:W3CDTF">2011-09-18T05:36:47Z</dcterms:created>
  <dcterms:modified xsi:type="dcterms:W3CDTF">2011-09-20T10:20:27Z</dcterms:modified>
</cp:coreProperties>
</file>