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62"/>
  </p:notesMasterIdLst>
  <p:sldIdLst>
    <p:sldId id="256" r:id="rId2"/>
    <p:sldId id="451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61" r:id="rId13"/>
    <p:sldId id="463" r:id="rId14"/>
    <p:sldId id="464" r:id="rId15"/>
    <p:sldId id="465" r:id="rId16"/>
    <p:sldId id="443" r:id="rId17"/>
    <p:sldId id="442" r:id="rId18"/>
    <p:sldId id="466" r:id="rId19"/>
    <p:sldId id="467" r:id="rId20"/>
    <p:sldId id="468" r:id="rId21"/>
    <p:sldId id="469" r:id="rId22"/>
    <p:sldId id="444" r:id="rId23"/>
    <p:sldId id="470" r:id="rId24"/>
    <p:sldId id="411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  <p:sldId id="472" r:id="rId49"/>
    <p:sldId id="471" r:id="rId50"/>
    <p:sldId id="436" r:id="rId51"/>
    <p:sldId id="437" r:id="rId52"/>
    <p:sldId id="438" r:id="rId53"/>
    <p:sldId id="449" r:id="rId54"/>
    <p:sldId id="450" r:id="rId55"/>
    <p:sldId id="445" r:id="rId56"/>
    <p:sldId id="446" r:id="rId57"/>
    <p:sldId id="447" r:id="rId58"/>
    <p:sldId id="448" r:id="rId59"/>
    <p:sldId id="439" r:id="rId60"/>
    <p:sldId id="440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75" autoAdjust="0"/>
    <p:restoredTop sz="94953" autoAdjust="0"/>
  </p:normalViewPr>
  <p:slideViewPr>
    <p:cSldViewPr>
      <p:cViewPr varScale="1">
        <p:scale>
          <a:sx n="62" d="100"/>
          <a:sy n="62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5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8A3C5-AB6A-4DEE-94EC-596FA1BE69ED}" type="datetimeFigureOut">
              <a:rPr lang="el-GR" smtClean="0"/>
              <a:pPr/>
              <a:t>19/9/2011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570DD-B82A-4100-B5A8-1EF96A054692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683991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30 minutes – 60 slides ?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570DD-B82A-4100-B5A8-1EF96A054692}" type="slidenum">
              <a:rPr lang="el-GR" smtClean="0"/>
              <a:pPr/>
              <a:t>1</a:t>
            </a:fld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567482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50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50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99AD46-EDDB-4F56-849E-D752BE1B6A87}" type="slidenum">
              <a:rPr lang="el-GR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6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6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6ABC55-BB54-42BF-BC5F-A45C2CEDCDF1}" type="slidenum">
              <a:rPr lang="el-GR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8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8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28BF39A-BEF3-4F54-B265-907E9F322186}" type="slidenum">
              <a:rPr lang="el-GR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9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D0F2F3-B561-4D52-816D-1DF61543CA4A}" type="slidenum">
              <a:rPr lang="el-GR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1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91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24F2B29-7B2D-444D-9455-A5D18A6C5CDA}" type="slidenum">
              <a:rPr lang="el-GR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570DD-B82A-4100-B5A8-1EF96A054692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6F9BBA-BDBA-4624-BCAD-37AD966568B7}" type="slidenum">
              <a:rPr lang="en-US" smtClean="0">
                <a:latin typeface="Calibri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38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8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D47757-EC92-42DA-98E4-651CA384B201}" type="slidenum">
              <a:rPr lang="el-GR" smtClean="0">
                <a:latin typeface="Calibri" pitchFamily="34" charset="0"/>
                <a:cs typeface="Arial" pitchFamily="34" charset="0"/>
              </a:rPr>
              <a:pPr/>
              <a:t>21</a:t>
            </a:fld>
            <a:endParaRPr lang="el-GR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39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9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l-G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2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fld id="{3D422697-3097-4922-8047-4D0D972E99C0}" type="slidenum">
              <a:rPr lang="it-IT" sz="1200"/>
              <a:pPr algn="r"/>
              <a:t>25</a:t>
            </a:fld>
            <a:endParaRPr lang="it-IT" sz="12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it-IT" smtClean="0">
                <a:ea typeface="MS PGothic" pitchFamily="34" charset="-128"/>
              </a:rPr>
              <a:t>the pre-duodenopancreatic submesocolic fascia or </a:t>
            </a:r>
            <a:r>
              <a:rPr lang="it-IT" b="1" i="1" smtClean="0">
                <a:ea typeface="MS PGothic" pitchFamily="34" charset="-128"/>
              </a:rPr>
              <a:t>Fredet's</a:t>
            </a:r>
            <a:r>
              <a:rPr lang="it-IT" smtClean="0">
                <a:ea typeface="MS PGothic" pitchFamily="34" charset="-128"/>
              </a:rPr>
              <a:t> right transverse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3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63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BA0360-654F-45B1-A184-13DBDE1B6349}" type="slidenum">
              <a:rPr lang="el-GR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A0163476-04BD-46FB-8773-5D818CCB8240}" type="slidenum">
              <a:rPr lang="it-IT"/>
              <a:pPr/>
              <a:t>30</a:t>
            </a:fld>
            <a:endParaRPr lang="it-IT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it-IT" smtClean="0">
                <a:ea typeface="MS PGothic" pitchFamily="34" charset="-128"/>
              </a:rPr>
              <a:t>the pre-duodenopancreatic submesocolic fascia or </a:t>
            </a:r>
            <a:r>
              <a:rPr lang="it-IT" b="1" i="1" smtClean="0">
                <a:ea typeface="MS PGothic" pitchFamily="34" charset="-128"/>
              </a:rPr>
              <a:t>Fredet's</a:t>
            </a:r>
            <a:r>
              <a:rPr lang="it-IT" smtClean="0">
                <a:ea typeface="MS PGothic" pitchFamily="34" charset="-128"/>
              </a:rPr>
              <a:t> right transverse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08" tIns="45605" rIns="91208" bIns="45605" anchor="b"/>
          <a:lstStyle/>
          <a:p>
            <a:pPr algn="r" defTabSz="912813"/>
            <a:fld id="{7B8652E5-7413-4760-9AEA-EC73C5157662}" type="slidenum">
              <a:rPr lang="en-US" sz="1100">
                <a:latin typeface="Trebuchet MS" pitchFamily="34" charset="0"/>
              </a:rPr>
              <a:pPr algn="r" defTabSz="912813"/>
              <a:t>7</a:t>
            </a:fld>
            <a:endParaRPr lang="en-US" sz="1100">
              <a:latin typeface="Trebuchet MS" pitchFamily="34" charset="0"/>
            </a:endParaRPr>
          </a:p>
        </p:txBody>
      </p:sp>
      <p:sp>
        <p:nvSpPr>
          <p:cNvPr id="3696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696C03B0-EDED-4152-9C7A-33009C75A363}" type="slidenum">
              <a:rPr lang="el-GR" sz="1200"/>
              <a:pPr algn="r"/>
              <a:t>7</a:t>
            </a:fld>
            <a:endParaRPr lang="el-GR" sz="1200"/>
          </a:p>
        </p:txBody>
      </p:sp>
      <p:sp>
        <p:nvSpPr>
          <p:cNvPr id="3696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96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2375" cy="4114800"/>
          </a:xfrm>
          <a:noFill/>
        </p:spPr>
        <p:txBody>
          <a:bodyPr lIns="91432" tIns="45716" rIns="91432" bIns="45716"/>
          <a:lstStyle/>
          <a:p>
            <a:pPr eaLnBrk="1" hangingPunct="1">
              <a:buFontTx/>
              <a:buChar char="•"/>
              <a:tabLst>
                <a:tab pos="114300" algn="l"/>
              </a:tabLst>
            </a:pPr>
            <a:r>
              <a:rPr lang="en-US" smtClean="0">
                <a:latin typeface="Arial" pitchFamily="34" charset="0"/>
              </a:rPr>
              <a:t> 	From the console the surgeon controls the wristed instruments as well 	as the camera.</a:t>
            </a:r>
          </a:p>
          <a:p>
            <a:pPr eaLnBrk="1" hangingPunct="1">
              <a:buFontTx/>
              <a:buChar char="•"/>
              <a:tabLst>
                <a:tab pos="114300" algn="l"/>
              </a:tabLst>
            </a:pPr>
            <a:endParaRPr lang="en-US" smtClean="0">
              <a:latin typeface="Arial" pitchFamily="34" charset="0"/>
            </a:endParaRPr>
          </a:p>
          <a:p>
            <a:pPr eaLnBrk="1" hangingPunct="1">
              <a:buFontTx/>
              <a:buChar char="•"/>
              <a:tabLst>
                <a:tab pos="114300" algn="l"/>
              </a:tabLst>
            </a:pPr>
            <a:r>
              <a:rPr lang="en-US" smtClean="0">
                <a:latin typeface="Arial" pitchFamily="34" charset="0"/>
              </a:rPr>
              <a:t> 	The console surgeon directs the procedure.</a:t>
            </a:r>
          </a:p>
          <a:p>
            <a:pPr eaLnBrk="1" hangingPunct="1">
              <a:buFontTx/>
              <a:buChar char="•"/>
              <a:tabLst>
                <a:tab pos="114300" algn="l"/>
              </a:tabLst>
            </a:pPr>
            <a:endParaRPr lang="en-US" smtClean="0">
              <a:latin typeface="Arial" pitchFamily="34" charset="0"/>
            </a:endParaRPr>
          </a:p>
          <a:p>
            <a:pPr eaLnBrk="1" hangingPunct="1">
              <a:buFontTx/>
              <a:buChar char="•"/>
              <a:tabLst>
                <a:tab pos="114300" algn="l"/>
              </a:tabLst>
            </a:pPr>
            <a:r>
              <a:rPr lang="en-US" smtClean="0">
                <a:latin typeface="Arial" pitchFamily="34" charset="0"/>
              </a:rPr>
              <a:t> 	The surgeon sees images in 3 dimension while the monitors in the 	room show the traditional 2 dimensional view.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/>
          <a:lstStyle/>
          <a:p>
            <a:r>
              <a:rPr lang="el-GR" smtClean="0">
                <a:latin typeface="Arial" pitchFamily="34" charset="0"/>
              </a:rPr>
              <a:t>Κάθε τομέας της μοντέρνας χειρουργικής βρίσκεται σήμερα σε μία διαδικασία μεταμόρφωσης μέσα από την τεχνολογία. </a:t>
            </a:r>
          </a:p>
          <a:p>
            <a:r>
              <a:rPr lang="el-GR" smtClean="0">
                <a:latin typeface="Arial" pitchFamily="34" charset="0"/>
              </a:rPr>
              <a:t>Η μεταμόρφωση αυτή αφορά στα επίπεδα που φαίνονται στη διαφάνεια.</a:t>
            </a:r>
          </a:p>
          <a:p>
            <a:r>
              <a:rPr lang="el-GR" smtClean="0">
                <a:latin typeface="Arial" pitchFamily="34" charset="0"/>
              </a:rPr>
              <a:t>Οι αλλαγές αυτές οφείλονται κυρίως στην επαναστατική εξέλιξη που σημειώνεται τόσο στους πολυάριθμους κλάδους της πληροφορικής όσο και στον σχεδιασμό ρομποτικών συστημάτων.</a:t>
            </a:r>
          </a:p>
          <a:p>
            <a:endParaRPr 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1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71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6588E4-2A5C-4A15-A25D-F1CEC822C465}" type="slidenum">
              <a:rPr lang="el-GR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2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72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0F3FAE-428A-41EE-A0FC-C59CF412297A}" type="slidenum">
              <a:rPr lang="el-GR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l-G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21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ctr">
              <a:defRPr sz="4700" b="1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74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69383-A8D6-425A-B894-DA2AC836A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286000"/>
            <a:ext cx="4038600" cy="3840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86000"/>
            <a:ext cx="4038600" cy="1843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81488"/>
            <a:ext cx="4038600" cy="1844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www.kkonstantinidis.com</a:t>
            </a: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707D-7926-4BBE-A4DA-D01E541EFB4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2286000"/>
            <a:ext cx="4038600" cy="38401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86000"/>
            <a:ext cx="4038600" cy="3840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www.kkonstantinidis.com</a:t>
            </a: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B1EF2-168F-4FA7-8BBB-A0441909197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  <a:gradFill>
            <a:gsLst>
              <a:gs pos="0">
                <a:srgbClr val="002060"/>
              </a:gs>
              <a:gs pos="55000">
                <a:schemeClr val="accent2">
                  <a:shade val="69000"/>
                  <a:satMod val="137000"/>
                </a:schemeClr>
              </a:gs>
              <a:gs pos="100000">
                <a:schemeClr val="accent2">
                  <a:shade val="98000"/>
                  <a:satMod val="137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none"/>
        </p:style>
        <p:txBody>
          <a:bodyPr/>
          <a:lstStyle>
            <a:lvl1pPr algn="ctr">
              <a:defRPr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63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74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74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74"/>
            <a:ext cx="9144000" cy="6886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 bwMode="invGray">
          <a:xfrm>
            <a:off x="457200" y="1600200"/>
            <a:ext cx="82296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chemeClr val="accent2">
                  <a:shade val="69000"/>
                  <a:satMod val="137000"/>
                </a:schemeClr>
              </a:gs>
              <a:gs pos="100000">
                <a:schemeClr val="accent2">
                  <a:shade val="98000"/>
                  <a:satMod val="137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none"/>
        </p:style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5" r:id="rId12"/>
    <p:sldLayoutId id="2147483806" r:id="rId13"/>
    <p:sldLayoutId id="2147483807" r:id="rId14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b="1" kern="120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ROBOTIC%20RIGHT%20COLECTOMY%20EXE%202011\general%20surgery.wmv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ROBOTIC%20RIGHT%20COLECTOMY%20EXE%202011\Virtual%20Colonoscopy.mpg" TargetMode="Externa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ROBOTIC%20RIGHT%20COLECTOMY%20EXE%202011\Wirst_08_2@.mpg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smith%20anuloplasty%20and%20u%20clips.m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robot1.m1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hybrid.m1v" TargetMode="External"/><Relationship Id="rId1" Type="http://schemas.openxmlformats.org/officeDocument/2006/relationships/video" Target="robot1.m1v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trazione%20asse%20mesenterico.wmv" TargetMode="Externa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vessel%20ligation.wmv" TargetMode="Externa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Robotic%20R%20Colectomy%20-%20Robotic%20Anastomosis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intracorporeal%20anastomosis%20-%20suturing.wmv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ROBOTIC%20RIGHT%20COLECTOMY%20EXE%202011\GIA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Emi%20Dx%20IEO.wmv" TargetMode="External"/><Relationship Id="rId2" Type="http://schemas.openxmlformats.org/officeDocument/2006/relationships/hyperlink" Target="file:///\\localhost\Volumes\Backup\MIRA%202011\Robotic%20Right%20colectomy%20for%20cancer%20-%20G%20Spinoglio\Emi%20Dx%20IEO.wmv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Davinci_intros_0002.wmv" TargetMode="External"/><Relationship Id="rId1" Type="http://schemas.openxmlformats.org/officeDocument/2006/relationships/video" Target="Davinci_intros_0001.wmv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43400"/>
            <a:ext cx="6019800" cy="2514600"/>
          </a:xfrm>
        </p:spPr>
        <p:txBody>
          <a:bodyPr>
            <a:normAutofit/>
          </a:bodyPr>
          <a:lstStyle/>
          <a:p>
            <a:pPr algn="ctr"/>
            <a:r>
              <a:rPr lang="el-GR" sz="2800" dirty="0" smtClean="0"/>
              <a:t>Κ Μ</a:t>
            </a:r>
            <a:r>
              <a:rPr lang="en-US" sz="2800" dirty="0" smtClean="0"/>
              <a:t> </a:t>
            </a:r>
            <a:r>
              <a:rPr lang="el-GR" sz="2800" dirty="0" smtClean="0"/>
              <a:t>Κωνσταντινίδης </a:t>
            </a:r>
            <a:r>
              <a:rPr lang="en-US" sz="2800" dirty="0" err="1" smtClean="0"/>
              <a:t>MD,PhD,FACS</a:t>
            </a:r>
            <a:endParaRPr lang="en-US" sz="2800" dirty="0" smtClean="0"/>
          </a:p>
          <a:p>
            <a:pPr algn="ctr"/>
            <a:r>
              <a:rPr lang="el-GR" dirty="0" smtClean="0"/>
              <a:t>Διευθυντής Γενικής, </a:t>
            </a:r>
            <a:r>
              <a:rPr lang="el-GR" dirty="0" err="1" smtClean="0"/>
              <a:t>Λαπαροσκοπικής</a:t>
            </a:r>
            <a:r>
              <a:rPr lang="el-GR" dirty="0" smtClean="0"/>
              <a:t>, </a:t>
            </a:r>
            <a:r>
              <a:rPr lang="el-GR" dirty="0" err="1" smtClean="0"/>
              <a:t>Βαριατρικής</a:t>
            </a:r>
            <a:r>
              <a:rPr lang="el-GR" dirty="0" smtClean="0"/>
              <a:t> &amp; Ρομποτικής  Χειρουργικής</a:t>
            </a:r>
            <a:endParaRPr lang="en-US" dirty="0" smtClean="0"/>
          </a:p>
          <a:p>
            <a:pPr algn="ctr"/>
            <a:r>
              <a:rPr lang="el-GR" dirty="0" smtClean="0"/>
              <a:t>Ιατρικό Αθηνών</a:t>
            </a:r>
          </a:p>
          <a:p>
            <a:pPr algn="ctr"/>
            <a:r>
              <a:rPr lang="el-GR" dirty="0" smtClean="0"/>
              <a:t>Πρόεδρος Ελληνικής Επιστημονικής Εταιρείας Ρομποτικής Χειρουργικής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599237"/>
            <a:ext cx="346869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590800"/>
            <a:ext cx="5867400" cy="1600200"/>
          </a:xfrm>
          <a:prstGeom prst="rect">
            <a:avLst/>
          </a:prstGeom>
        </p:spPr>
        <p:txBody>
          <a:bodyPr vert="horz" lIns="91440" tIns="0" rIns="45720" bIns="0" rtlCol="0" anchor="t">
            <a:normAutofit fontScale="975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l-GR" dirty="0" smtClean="0"/>
              <a:t>Ρομποτική Δεξιά </a:t>
            </a:r>
            <a:r>
              <a:rPr lang="el-GR" dirty="0" err="1" smtClean="0"/>
              <a:t>Κολεκτομή</a:t>
            </a: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mira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1569025" cy="149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468" y="5105400"/>
            <a:ext cx="1581532" cy="1581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599237"/>
            <a:ext cx="346869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general surgery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867400" y="2057400"/>
            <a:ext cx="3276600" cy="2184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28800" y="990600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dirty="0" smtClean="0"/>
              <a:t>Χειρουργικές Τεχνικές – Χρόνοι Ανοικτής και </a:t>
            </a:r>
            <a:r>
              <a:rPr lang="el-GR" sz="2400" dirty="0" err="1" smtClean="0"/>
              <a:t>Λαπαροσκοπικής</a:t>
            </a:r>
            <a:r>
              <a:rPr lang="el-GR" sz="2400" dirty="0" smtClean="0"/>
              <a:t> Δεξιάς </a:t>
            </a:r>
            <a:r>
              <a:rPr lang="el-GR" sz="2400" dirty="0" err="1" smtClean="0"/>
              <a:t>Ημικολεκτομής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0050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3" name="Rectangle 3"/>
          <p:cNvSpPr>
            <a:spLocks noChangeArrowheads="1"/>
          </p:cNvSpPr>
          <p:nvPr/>
        </p:nvSpPr>
        <p:spPr bwMode="auto">
          <a:xfrm>
            <a:off x="228600" y="0"/>
            <a:ext cx="8229600" cy="609600"/>
          </a:xfrm>
          <a:prstGeom prst="rect">
            <a:avLst/>
          </a:prstGeom>
          <a:solidFill>
            <a:srgbClr val="0070C0">
              <a:alpha val="3000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9100" indent="-382588"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l-G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Μοντέρνα τεχνολογία στη χειρουργική</a:t>
            </a:r>
          </a:p>
        </p:txBody>
      </p:sp>
      <p:pic>
        <p:nvPicPr>
          <p:cNvPr id="4" name="Virtual Colonoscopy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47800" y="685800"/>
            <a:ext cx="6553200" cy="634180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surgeon hand-inst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752600"/>
            <a:ext cx="3557588" cy="4724400"/>
          </a:xfrm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52400" y="381000"/>
            <a:ext cx="8686800" cy="609600"/>
          </a:xfrm>
          <a:prstGeom prst="rect">
            <a:avLst/>
          </a:prstGeom>
          <a:solidFill>
            <a:schemeClr val="tx1">
              <a:alpha val="30196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l-GR" sz="3600" dirty="0">
                <a:solidFill>
                  <a:schemeClr val="bg1"/>
                </a:solidFill>
              </a:rPr>
              <a:t>Κινήσεις δακτύλων και καρπού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5105400" y="1752600"/>
            <a:ext cx="3657600" cy="4724400"/>
          </a:xfrm>
          <a:prstGeom prst="rect">
            <a:avLst/>
          </a:prstGeom>
          <a:solidFill>
            <a:schemeClr val="tx1">
              <a:alpha val="30196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l-GR" sz="2800" dirty="0">
                <a:solidFill>
                  <a:schemeClr val="bg1"/>
                </a:solidFill>
              </a:rPr>
              <a:t>Τα εργαλεία </a:t>
            </a:r>
            <a:r>
              <a:rPr lang="en-US" sz="2800" dirty="0" err="1">
                <a:solidFill>
                  <a:schemeClr val="bg1"/>
                </a:solidFill>
              </a:rPr>
              <a:t>EndoWrist</a:t>
            </a:r>
            <a:r>
              <a:rPr lang="en-US" sz="2800" dirty="0">
                <a:solidFill>
                  <a:schemeClr val="bg1"/>
                </a:solidFill>
              </a:rPr>
              <a:t>®</a:t>
            </a:r>
            <a:r>
              <a:rPr lang="el-GR" sz="2800" dirty="0">
                <a:solidFill>
                  <a:schemeClr val="bg1"/>
                </a:solidFill>
              </a:rPr>
              <a:t> ακολουθούν τις ανθρώπινες κινήσεις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endParaRPr lang="el-GR" sz="28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l-GR" sz="28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l-GR" sz="2800" dirty="0">
                <a:solidFill>
                  <a:schemeClr val="bg1"/>
                </a:solidFill>
              </a:rPr>
              <a:t>Επιτρέπουν μεγάλη χειρουργική δεξιότητα, ευκινησία και ακρίβεια.</a:t>
            </a:r>
            <a:endParaRPr lang="en-US" sz="28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048000" y="2133600"/>
            <a:ext cx="2743200" cy="2133600"/>
            <a:chOff x="292" y="1056"/>
            <a:chExt cx="5172" cy="2021"/>
          </a:xfrm>
        </p:grpSpPr>
        <p:pic>
          <p:nvPicPr>
            <p:cNvPr id="75782" name="Picture 4" descr="sna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" y="1056"/>
              <a:ext cx="5172" cy="2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83" name="Rectangle 5"/>
            <p:cNvSpPr>
              <a:spLocks noChangeArrowheads="1"/>
            </p:cNvSpPr>
            <p:nvPr/>
          </p:nvSpPr>
          <p:spPr bwMode="auto">
            <a:xfrm>
              <a:off x="358" y="1126"/>
              <a:ext cx="1021" cy="209"/>
            </a:xfrm>
            <a:prstGeom prst="rect">
              <a:avLst/>
            </a:prstGeom>
            <a:solidFill>
              <a:srgbClr val="33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50278" name="Text Box 6"/>
          <p:cNvSpPr txBox="1">
            <a:spLocks noChangeArrowheads="1"/>
          </p:cNvSpPr>
          <p:nvPr/>
        </p:nvSpPr>
        <p:spPr bwMode="auto">
          <a:xfrm>
            <a:off x="1219200" y="5105400"/>
            <a:ext cx="6643688" cy="822325"/>
          </a:xfrm>
          <a:prstGeom prst="rect">
            <a:avLst/>
          </a:prstGeom>
          <a:solidFill>
            <a:schemeClr val="tx1">
              <a:alpha val="3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Modified 8mm Curved Scissors Design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Disposable Tip Cover for Electrical Isolation</a:t>
            </a:r>
          </a:p>
        </p:txBody>
      </p:sp>
      <p:pic>
        <p:nvPicPr>
          <p:cNvPr id="75780" name="Picture 2" descr="Black_Diamo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60575"/>
            <a:ext cx="2943077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Rectangle 3"/>
          <p:cNvSpPr>
            <a:spLocks noChangeArrowheads="1"/>
          </p:cNvSpPr>
          <p:nvPr/>
        </p:nvSpPr>
        <p:spPr bwMode="auto">
          <a:xfrm>
            <a:off x="381000" y="304800"/>
            <a:ext cx="8305800" cy="609600"/>
          </a:xfrm>
          <a:prstGeom prst="rect">
            <a:avLst/>
          </a:prstGeom>
        </p:spPr>
        <p:txBody>
          <a:bodyPr lIns="45720" rIns="45720" anchor="ctr">
            <a:normAutofit/>
          </a:bodyPr>
          <a:lstStyle/>
          <a:p>
            <a:pPr marL="342900" indent="-342900" algn="ctr">
              <a:lnSpc>
                <a:spcPct val="90000"/>
              </a:lnSpc>
              <a:defRPr/>
            </a:pPr>
            <a:r>
              <a:rPr lang="el-GR" sz="3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  <a:ea typeface="MS PGothic" pitchFamily="34" charset="-128"/>
              </a:rPr>
              <a:t>Μικρά εργαλεία μέσα από μικρές τομές</a:t>
            </a:r>
            <a:endParaRPr lang="en-US" sz="37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Book" pitchFamily="34" charset="0"/>
              <a:ea typeface="MS PGothic" pitchFamily="34" charset="-128"/>
            </a:endParaRPr>
          </a:p>
        </p:txBody>
      </p:sp>
      <p:pic>
        <p:nvPicPr>
          <p:cNvPr id="8" name="Wirst_08_2@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057400"/>
            <a:ext cx="27447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026" descr="npo0000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991225"/>
          </a:xfrm>
          <a:prstGeom prst="rect">
            <a:avLst/>
          </a:prstGeom>
          <a:solidFill>
            <a:schemeClr val="tx1">
              <a:alpha val="30196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80899" name="Rectangle 5"/>
          <p:cNvSpPr>
            <a:spLocks noChangeArrowheads="1"/>
          </p:cNvSpPr>
          <p:nvPr/>
        </p:nvSpPr>
        <p:spPr bwMode="auto">
          <a:xfrm>
            <a:off x="381000" y="0"/>
            <a:ext cx="8305800" cy="809625"/>
          </a:xfrm>
          <a:prstGeom prst="rect">
            <a:avLst/>
          </a:prstGeom>
          <a:solidFill>
            <a:srgbClr val="0070C0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l-GR" sz="2400" b="1" dirty="0">
                <a:solidFill>
                  <a:schemeClr val="bg1"/>
                </a:solidFill>
              </a:rPr>
              <a:t>Πλεονεκτήματα Ρομποτικής Χειρουργικής για τον ασθενή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l-GR" sz="2400" b="1" dirty="0">
                <a:solidFill>
                  <a:schemeClr val="bg1"/>
                </a:solidFill>
              </a:rPr>
              <a:t>συγκριτικά με ανοικτή επέμβαση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1684" name="Rectangle 6"/>
          <p:cNvSpPr>
            <a:spLocks noChangeArrowheads="1"/>
          </p:cNvSpPr>
          <p:nvPr/>
        </p:nvSpPr>
        <p:spPr bwMode="auto">
          <a:xfrm>
            <a:off x="1714500" y="857250"/>
            <a:ext cx="5867400" cy="5294313"/>
          </a:xfrm>
          <a:prstGeom prst="rect">
            <a:avLst/>
          </a:prstGeom>
          <a:solidFill>
            <a:srgbClr val="0070C0">
              <a:alpha val="76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Αναίμακτος επέμβαση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Μεγάλη ελάττωση του μετεγχειρητικού πόνου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Ταχύτερη ανάρρωση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Ελαχιστοποίηση μετεγχειρητικών επιπλοκών που σχετίζονται με το τραύμα (διαπύηση, διάσπαση, κήλη, χρόνιο άλγος)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Εξάλειψη των μετεγχειρητικών συμφύσεων 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Λιγότερες αναπνευστικές και καρδιαγγειακές επιπλοκές 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Άριστο αισθητικό αποτέλεσμα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Μικρότερη  διάρκεια νοσηλείας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endParaRPr lang="el-GR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Ταχεία επάνοδος στην εργασία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026" descr="npo00006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3347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543800" cy="563563"/>
          </a:xfrm>
          <a:solidFill>
            <a:srgbClr val="0070C0">
              <a:alpha val="95000"/>
            </a:srgbClr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l-G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Πλεονεκτήματα για τον χειρουργό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534400" cy="5334000"/>
          </a:xfrm>
          <a:solidFill>
            <a:srgbClr val="0070C0">
              <a:alpha val="76000"/>
            </a:srgbClr>
          </a:solidFill>
          <a:ln algn="ctr"/>
        </p:spPr>
        <p:txBody>
          <a:bodyPr/>
          <a:lstStyle/>
          <a:p>
            <a:pPr marL="342900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Τρισδιάστατη έγχρωμη οπτική  εικόνα υψηλής ευκρίνειας (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HD)</a:t>
            </a:r>
          </a:p>
          <a:p>
            <a:pPr marL="342900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Αίσθηση ότι τα μάτια και χέρια του χειρουργού βρίσκονται μέσα στο σώμα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Σταθερή  εικόνα  μέσω κάμερας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Ελάχιστη παρέμβαση στο σώμα του ασθενούς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Απόλυτη ευελιξία εργαλείων και ακρίβεια κινήσεων σε επίπεδο χιλιοστού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Εξάλειψη φυσικού τρόμου χεριού μέσω ηλεκτρονικού φίλτρου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Τοποθέτηση ραμμάτων με μεγάλη ευκολία και ακρίβεια 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Ευκολότερη εκμάθηση </a:t>
            </a:r>
            <a:r>
              <a:rPr lang="el-GR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λαπαροσκοπικών</a:t>
            </a: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σύνθετων επεμβάσεων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r>
              <a:rPr lang="el-G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Ελαχιστοποίηση φυσικής κόπωσης χειρουργού</a:t>
            </a:r>
          </a:p>
          <a:p>
            <a:pPr marL="342900" lvl="1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buFontTx/>
              <a:buChar char="•"/>
              <a:tabLst>
                <a:tab pos="228600" algn="l"/>
              </a:tabLst>
              <a:defRPr/>
            </a:pP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305800" cy="1030288"/>
          </a:xfrm>
        </p:spPr>
        <p:txBody>
          <a:bodyPr/>
          <a:lstStyle/>
          <a:p>
            <a:pPr eaLnBrk="1" hangingPunct="1">
              <a:defRPr/>
            </a:pPr>
            <a:r>
              <a:rPr lang="el-GR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Περιορισμοί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05800" cy="4800600"/>
          </a:xfrm>
          <a:solidFill>
            <a:schemeClr val="tx1">
              <a:alpha val="50195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l-GR" sz="2200" dirty="0" smtClean="0">
                <a:effectLst/>
              </a:rPr>
              <a:t>Έλλειψη απτικής ανάδρασης (</a:t>
            </a:r>
            <a:r>
              <a:rPr lang="en-US" sz="2200" dirty="0" err="1" smtClean="0">
                <a:effectLst/>
              </a:rPr>
              <a:t>haptic</a:t>
            </a:r>
            <a:r>
              <a:rPr lang="en-US" sz="2200" dirty="0" smtClean="0">
                <a:effectLst/>
              </a:rPr>
              <a:t> feedback</a:t>
            </a:r>
            <a:r>
              <a:rPr lang="el-GR" sz="2200" dirty="0" smtClean="0">
                <a:effectLst/>
              </a:rPr>
              <a:t>)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sz="22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200" dirty="0" smtClean="0">
                <a:effectLst/>
              </a:rPr>
              <a:t>Απαιτείται καλά εκπαιδευμένο προσωπικό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sz="22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200" dirty="0" smtClean="0">
                <a:effectLst/>
              </a:rPr>
              <a:t>Μεγαλύτερη διάρκεια επέμβασης</a:t>
            </a:r>
          </a:p>
          <a:p>
            <a:pPr>
              <a:lnSpc>
                <a:spcPct val="90000"/>
              </a:lnSpc>
            </a:pPr>
            <a:endParaRPr lang="el-GR" sz="22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200" dirty="0" smtClean="0">
                <a:effectLst/>
              </a:rPr>
              <a:t>Κόστος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Ρομποτική Βαλβιδοπλαστική</a:t>
            </a:r>
            <a:endParaRPr lang="el-GR" dirty="0"/>
          </a:p>
        </p:txBody>
      </p:sp>
      <p:pic>
        <p:nvPicPr>
          <p:cNvPr id="4" name="smith anuloplasty and u clips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95400" y="1358170"/>
            <a:ext cx="6705600" cy="5587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Κολεκτομές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l-GR"/>
              <a:t>Μάρτιος 2001 – </a:t>
            </a:r>
            <a:r>
              <a:rPr lang="en-US"/>
              <a:t>Weber</a:t>
            </a:r>
            <a:r>
              <a:rPr lang="el-GR"/>
              <a:t> : οι πρώτες δύο κολεκτομές</a:t>
            </a:r>
          </a:p>
          <a:p>
            <a:pPr>
              <a:lnSpc>
                <a:spcPct val="90000"/>
              </a:lnSpc>
            </a:pPr>
            <a:r>
              <a:rPr lang="en-US"/>
              <a:t>Ballantyne </a:t>
            </a:r>
            <a:r>
              <a:rPr lang="el-GR"/>
              <a:t>: πρώτη ρομποτική σιγμοειδεκτομή για εκκολπώματα (340 </a:t>
            </a:r>
            <a:r>
              <a:rPr lang="en-US"/>
              <a:t>min</a:t>
            </a:r>
            <a:r>
              <a:rPr lang="el-GR"/>
              <a:t>)</a:t>
            </a:r>
          </a:p>
          <a:p>
            <a:pPr>
              <a:lnSpc>
                <a:spcPct val="90000"/>
              </a:lnSpc>
            </a:pPr>
            <a:r>
              <a:rPr lang="en-US"/>
              <a:t>Rockall and Darzi – dissection </a:t>
            </a:r>
            <a:r>
              <a:rPr lang="el-GR"/>
              <a:t>πυέλου</a:t>
            </a:r>
            <a:r>
              <a:rPr lang="en-US"/>
              <a:t>,</a:t>
            </a:r>
            <a:r>
              <a:rPr lang="el-GR"/>
              <a:t> κοιλιοπερινεϊκή, χαμηλή πρόσθια και πρωκτοπηξία</a:t>
            </a:r>
          </a:p>
          <a:p>
            <a:pPr>
              <a:lnSpc>
                <a:spcPct val="90000"/>
              </a:lnSpc>
            </a:pPr>
            <a:r>
              <a:rPr lang="en-US"/>
              <a:t>Munz et al</a:t>
            </a:r>
            <a:r>
              <a:rPr lang="el-GR"/>
              <a:t> – πρωκτοπηξία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77862"/>
          </a:xfrm>
        </p:spPr>
        <p:txBody>
          <a:bodyPr/>
          <a:lstStyle/>
          <a:p>
            <a:pPr>
              <a:defRPr/>
            </a:pPr>
            <a:r>
              <a:rPr lang="el-GR" sz="3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Χειρουργική </a:t>
            </a:r>
            <a:r>
              <a:rPr lang="el-GR" sz="37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Παχέος</a:t>
            </a:r>
            <a:r>
              <a:rPr lang="el-GR" sz="3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Εντέρου</a:t>
            </a:r>
            <a:endParaRPr lang="en-US" sz="37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7155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3505200" cy="47244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ΔΕ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κολεκτομή</a:t>
            </a:r>
            <a:endParaRPr lang="el-G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ΑΡ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κολεκτομή</a:t>
            </a: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/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σιγμοειδεκτομή</a:t>
            </a:r>
            <a:endParaRPr lang="el-G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Χαμηλή Πρόσθια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Εκτομή</a:t>
            </a: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- Ρομποτική Ολική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Εκτομή</a:t>
            </a: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Μεσοορθού</a:t>
            </a:r>
            <a:endParaRPr lang="el-G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Κοιλιοπερινεϊκή</a:t>
            </a: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l-G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Εκτομή</a:t>
            </a:r>
            <a:endParaRPr lang="el-G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Hartmann</a:t>
            </a:r>
          </a:p>
          <a:p>
            <a:pPr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Αποκατάσταση Συνεχείας Εντέρου</a:t>
            </a:r>
          </a:p>
        </p:txBody>
      </p:sp>
      <p:pic>
        <p:nvPicPr>
          <p:cNvPr id="6" name="robot1.m1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657600" y="1676400"/>
            <a:ext cx="5486400" cy="4389437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3" descr="paros2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4267200"/>
            <a:ext cx="2120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0338"/>
            <a:ext cx="9144000" cy="1250950"/>
          </a:xfrm>
          <a:solidFill>
            <a:srgbClr val="0070C0">
              <a:alpha val="83000"/>
            </a:srgbClr>
          </a:solidFill>
        </p:spPr>
        <p:txBody>
          <a:bodyPr/>
          <a:lstStyle/>
          <a:p>
            <a:pPr marL="484188">
              <a:defRPr/>
            </a:pPr>
            <a:r>
              <a:rPr lang="el-GR" sz="37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Ρομποτικά-υποβοηθούμενη Χειρουργική παχέος εντέρου</a:t>
            </a:r>
            <a:endParaRPr lang="en-US" sz="37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5997575" cy="4314825"/>
          </a:xfrm>
        </p:spPr>
        <p:txBody>
          <a:bodyPr>
            <a:normAutofit/>
          </a:bodyPr>
          <a:lstStyle/>
          <a:p>
            <a:pPr marL="447675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el-GR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47675" eaLnBrk="1" hangingPunct="1">
              <a:lnSpc>
                <a:spcPct val="80000"/>
              </a:lnSpc>
              <a:defRPr/>
            </a:pP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Οι επεμβάσεις έχουν ήδη αποδειχθεί εφικτές σε μελέτες</a:t>
            </a:r>
          </a:p>
          <a:p>
            <a:pPr marL="447675" eaLnBrk="1" hangingPunct="1">
              <a:lnSpc>
                <a:spcPct val="80000"/>
              </a:lnSpc>
              <a:defRPr/>
            </a:pP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Στοχεύει σε συγκεκριμένους περιορισμούς της συμβατικής λαπαροσκόπησης</a:t>
            </a:r>
            <a:endParaRPr lang="el-G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47675" eaLnBrk="1" hangingPunct="1">
              <a:lnSpc>
                <a:spcPct val="80000"/>
              </a:lnSpc>
              <a:defRPr/>
            </a:pP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Ογκολογική </a:t>
            </a:r>
            <a:r>
              <a:rPr lang="el-GR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ριζικότητα</a:t>
            </a: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συγκρίσιμη με τη </a:t>
            </a:r>
            <a:r>
              <a:rPr lang="el-GR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λαπαροσκοπική</a:t>
            </a: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τεχνική</a:t>
            </a:r>
          </a:p>
          <a:p>
            <a:pPr marL="447675" eaLnBrk="1" hangingPunct="1">
              <a:lnSpc>
                <a:spcPct val="80000"/>
              </a:lnSpc>
              <a:defRPr/>
            </a:pPr>
            <a:r>
              <a:rPr lang="el-GR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Εγχειρητικοί χρόνοι : εξαρτώνται από την επέμβαση και την εμπειρία του χειρουργού</a:t>
            </a:r>
            <a:endParaRPr lang="en-US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www.kkonstantinidis.com</a:t>
            </a:r>
            <a:endParaRPr lang="el-GR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628775"/>
            <a:ext cx="818356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628775"/>
            <a:ext cx="615632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87" name="Picture 3" descr="ΕΚΚΟΛΠ"/>
          <p:cNvPicPr>
            <a:picLocks noChangeAspect="1" noChangeArrowheads="1"/>
          </p:cNvPicPr>
          <p:nvPr/>
        </p:nvPicPr>
        <p:blipFill>
          <a:blip r:embed="rId3" cstate="print">
            <a:lum bright="-54000" contrast="66000"/>
          </a:blip>
          <a:srcRect/>
          <a:stretch>
            <a:fillRect/>
          </a:stretch>
        </p:blipFill>
        <p:spPr bwMode="auto">
          <a:xfrm>
            <a:off x="3492500" y="4868863"/>
            <a:ext cx="35639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67786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l-GR" sz="3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  <a:ea typeface="MS PGothic" pitchFamily="34" charset="-128"/>
              </a:rPr>
              <a:t>Ρομποτική Χειρουργική </a:t>
            </a:r>
            <a:r>
              <a:rPr lang="el-GR" sz="37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  <a:ea typeface="MS PGothic" pitchFamily="34" charset="-128"/>
              </a:rPr>
              <a:t>Παχέος</a:t>
            </a:r>
            <a:r>
              <a:rPr lang="el-GR" sz="3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  <a:ea typeface="MS PGothic" pitchFamily="34" charset="-128"/>
              </a:rPr>
              <a:t> Εντέρου</a:t>
            </a:r>
            <a:endParaRPr lang="en-US" sz="37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Book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10550" cy="7254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l-GR" sz="29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ΔΥΝΗΤΙΚΑ ΠΛΕΟΝΕΚΤΗΜΑΤΑ ΡΟΜΠΟΤΙΚΗΣ  ΧΕΙΡΟΥΡΓΙΚΗΣ ΤΟΥ ΠΑΧΕΟΣ ΕΝΤΕΡΟΥ</a:t>
            </a:r>
          </a:p>
        </p:txBody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52600"/>
            <a:ext cx="4092575" cy="5105400"/>
          </a:xfrm>
        </p:spPr>
        <p:txBody>
          <a:bodyPr/>
          <a:lstStyle/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Μικρότερη απώλεια αίματος </a:t>
            </a:r>
            <a:r>
              <a:rPr lang="el-GR" sz="20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διεγχειρητικά</a:t>
            </a:r>
            <a:endParaRPr lang="el-GR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Λιγότερος μετεγχειρητικός πόνος</a:t>
            </a:r>
          </a:p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Λιγότερες μετεγχειρητικές επιπλοκές τόσο μείζονες, όσο και ελάσσονες (ιδιαίτερα σε ασθενείς &gt; 70 ετών)</a:t>
            </a:r>
          </a:p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Σαφώς λιγότερες διαπυήσεις τραύματος</a:t>
            </a:r>
          </a:p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Μειωμένα ποσοστά μετεγχειρητικών συμφύσεων και μετεγχειρητικού ειλεού</a:t>
            </a:r>
          </a:p>
          <a:p>
            <a:pPr>
              <a:defRPr/>
            </a:pPr>
            <a:r>
              <a:rPr lang="el-GR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Διευκόλυνση πιθανών μελλοντικών επεμβάσεων</a:t>
            </a:r>
          </a:p>
          <a:p>
            <a:pPr>
              <a:defRPr/>
            </a:pPr>
            <a:endParaRPr lang="el-GR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800600" y="1828800"/>
            <a:ext cx="3924300" cy="5029200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chemeClr val="accent2">
                  <a:shade val="69000"/>
                  <a:satMod val="137000"/>
                </a:schemeClr>
              </a:gs>
              <a:gs pos="100000">
                <a:schemeClr val="accent2">
                  <a:shade val="98000"/>
                  <a:satMod val="137000"/>
                </a:schemeClr>
              </a:gs>
            </a:gsLst>
          </a:gradFill>
        </p:spPr>
        <p:txBody>
          <a:bodyPr vert="horz" lIns="54864" tIns="91440" rtlCol="0">
            <a:normAutofit/>
          </a:bodyPr>
          <a:lstStyle/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Καλύτερη </a:t>
            </a:r>
            <a:r>
              <a:rPr lang="el-G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ανοσολογική</a:t>
            </a: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απάντηση του οργανισμού μετεγχειρητικά (ανοσία που συνδέεται με τα Τ κύτταρα, λειτουργία λεμφοκυττάρων, </a:t>
            </a:r>
            <a:r>
              <a:rPr lang="el-G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χημειοταξία</a:t>
            </a: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των </a:t>
            </a:r>
            <a:r>
              <a:rPr lang="el-G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ουδετεροφίλων</a:t>
            </a: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κλπ)</a:t>
            </a: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Βραχύτερη νοσηλεία</a:t>
            </a: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Ταχύτερη ανάρρωση και επάνοδος στην εργασία</a:t>
            </a: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l-G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Ανώτερο κοσμητικό </a:t>
            </a:r>
            <a:r>
              <a:rPr lang="el-G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αποτέλεσμα</a:t>
            </a: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38912" indent="-320040"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dirty="0" smtClean="0">
                <a:solidFill>
                  <a:schemeClr val="bg1"/>
                </a:solidFill>
              </a:rPr>
              <a:t>Παχύσαρκοι Ασθενείς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dirty="0" smtClean="0"/>
              <a:t>Μεγάλο πλεονέκτημα  η εργονομία των εργαλείων</a:t>
            </a:r>
            <a:endParaRPr lang="en-US" dirty="0" smtClean="0"/>
          </a:p>
          <a:p>
            <a:pPr eaLnBrk="1" hangingPunct="1">
              <a:defRPr/>
            </a:pPr>
            <a:r>
              <a:rPr lang="el-GR" dirty="0" smtClean="0"/>
              <a:t>Το βάρος του ασθενούς στο ρομπότ και όχι στον χειρουργό</a:t>
            </a:r>
            <a:endParaRPr lang="en-US" dirty="0" smtClean="0"/>
          </a:p>
          <a:p>
            <a:pPr eaLnBrk="1" hangingPunct="1">
              <a:defRPr/>
            </a:pPr>
            <a:r>
              <a:rPr lang="el-GR" dirty="0" smtClean="0"/>
              <a:t>Σταθερή κάμερα </a:t>
            </a:r>
            <a:endParaRPr lang="en-US" dirty="0" smtClean="0"/>
          </a:p>
          <a:p>
            <a:pPr eaLnBrk="1" hangingPunct="1">
              <a:defRPr/>
            </a:pPr>
            <a:r>
              <a:rPr lang="el-GR" dirty="0" smtClean="0"/>
              <a:t>Λιγότερή </a:t>
            </a:r>
            <a:r>
              <a:rPr lang="el-GR" dirty="0" err="1" smtClean="0"/>
              <a:t>μυοσκελετική</a:t>
            </a:r>
            <a:r>
              <a:rPr lang="el-GR" dirty="0" smtClean="0"/>
              <a:t> κόπωση για τον χειρουργό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Line 50"/>
          <p:cNvSpPr>
            <a:spLocks noChangeShapeType="1"/>
          </p:cNvSpPr>
          <p:nvPr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889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l-GR"/>
          </a:p>
        </p:txBody>
      </p:sp>
      <p:sp>
        <p:nvSpPr>
          <p:cNvPr id="174083" name="Text Box 51"/>
          <p:cNvSpPr txBox="1">
            <a:spLocks noChangeArrowheads="1"/>
          </p:cNvSpPr>
          <p:nvPr/>
        </p:nvSpPr>
        <p:spPr bwMode="auto">
          <a:xfrm>
            <a:off x="179388" y="1916113"/>
            <a:ext cx="2441575" cy="793750"/>
          </a:xfrm>
          <a:prstGeom prst="rect">
            <a:avLst/>
          </a:prstGeom>
          <a:solidFill>
            <a:srgbClr val="99CC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800" b="1">
                <a:solidFill>
                  <a:srgbClr val="000066"/>
                </a:solidFill>
                <a:latin typeface="Arial Narrow" pitchFamily="34" charset="0"/>
              </a:rPr>
              <a:t>LAPAROSCOPY</a:t>
            </a:r>
          </a:p>
          <a:p>
            <a:r>
              <a:rPr lang="it-IT">
                <a:solidFill>
                  <a:srgbClr val="000066"/>
                </a:solidFill>
                <a:latin typeface="Arial Narrow" pitchFamily="34" charset="0"/>
              </a:rPr>
              <a:t>(HYBRID TECHNIQUE)</a:t>
            </a:r>
          </a:p>
        </p:txBody>
      </p:sp>
      <p:sp>
        <p:nvSpPr>
          <p:cNvPr id="174084" name="Text Box 12"/>
          <p:cNvSpPr txBox="1">
            <a:spLocks noChangeArrowheads="1"/>
          </p:cNvSpPr>
          <p:nvPr/>
        </p:nvSpPr>
        <p:spPr bwMode="auto">
          <a:xfrm>
            <a:off x="5943600" y="1905000"/>
            <a:ext cx="2828925" cy="793750"/>
          </a:xfrm>
          <a:prstGeom prst="rect">
            <a:avLst/>
          </a:prstGeom>
          <a:solidFill>
            <a:srgbClr val="99CC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800" b="1">
                <a:solidFill>
                  <a:srgbClr val="000066"/>
                </a:solidFill>
                <a:latin typeface="Arial Narrow" pitchFamily="34" charset="0"/>
              </a:rPr>
              <a:t>ROBOTIC</a:t>
            </a:r>
          </a:p>
          <a:p>
            <a:r>
              <a:rPr lang="it-IT">
                <a:solidFill>
                  <a:srgbClr val="000066"/>
                </a:solidFill>
                <a:latin typeface="Arial Narrow" pitchFamily="34" charset="0"/>
              </a:rPr>
              <a:t>(FULL ROBOTIC TECHNIQUE)</a:t>
            </a:r>
          </a:p>
        </p:txBody>
      </p:sp>
      <p:sp>
        <p:nvSpPr>
          <p:cNvPr id="240642" name="Rectangle 2"/>
          <p:cNvSpPr>
            <a:spLocks noChangeArrowheads="1"/>
          </p:cNvSpPr>
          <p:nvPr/>
        </p:nvSpPr>
        <p:spPr bwMode="auto">
          <a:xfrm>
            <a:off x="914400" y="0"/>
            <a:ext cx="7772400" cy="11430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l-GR" sz="440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 Ρομποτική Κολεκτομή</a:t>
            </a:r>
          </a:p>
        </p:txBody>
      </p:sp>
      <p:pic>
        <p:nvPicPr>
          <p:cNvPr id="163846" name="robot1.m1v" descr="My Passport:LAPAROSCOPY &amp; ROBOTICS COMPLETE NOV 2010:robot1.m1v">
            <a:hlinkClick r:id="" action="ppaction://media"/>
          </p:cNvPr>
          <p:cNvPicPr>
            <a:picLocks noRot="1" noChangeAspect="1" noChangeArrowheads="1"/>
          </p:cNvPicPr>
          <p:nvPr>
            <a:quickTime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382963"/>
            <a:ext cx="43434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7" name="hybrid.m1v" descr="My Passport:LAPAROSCOPY &amp; ROBOTICS COMPLETE NOV 2010:hybrid.m1v">
            <a:hlinkClick r:id="" action="ppaction://media"/>
          </p:cNvPr>
          <p:cNvPicPr>
            <a:picLocks noRot="1" noChangeAspect="1" noChangeArrowheads="1"/>
          </p:cNvPicPr>
          <p:nvPr>
            <a:quickTime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92475"/>
            <a:ext cx="4456113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60" fill="hold"/>
                                        <p:tgtEl>
                                          <p:spTgt spid="1638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8080" fill="hold"/>
                                        <p:tgtEl>
                                          <p:spTgt spid="1638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3846"/>
                </p:tgtEl>
              </p:cMediaNode>
            </p:video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384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115888"/>
            <a:ext cx="8964613" cy="11430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/>
                <a:cs typeface="Tahoma"/>
              </a:rPr>
              <a:t>Ρομποτική Δεξιά Κολεκτομή για </a:t>
            </a:r>
            <a:r>
              <a:rPr lang="el-GR" sz="3600" dirty="0" smtClean="0">
                <a:solidFill>
                  <a:schemeClr val="bg1"/>
                </a:solidFill>
                <a:latin typeface="Tahoma"/>
                <a:cs typeface="Tahoma"/>
              </a:rPr>
              <a:t>Καρκίνο</a:t>
            </a:r>
            <a:endParaRPr lang="it-IT" sz="3600" b="1" dirty="0" smtClean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229600" cy="273685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l-GR" dirty="0" smtClean="0">
                <a:latin typeface="Tahoma"/>
                <a:cs typeface="Tahoma"/>
              </a:rPr>
              <a:t>Ογκολογική Ριζικότητα</a:t>
            </a:r>
            <a:endParaRPr lang="it-IT" dirty="0" smtClean="0">
              <a:solidFill>
                <a:schemeClr val="bg1"/>
              </a:solidFill>
              <a:latin typeface="Tahoma"/>
              <a:cs typeface="Tahom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l-GR" dirty="0" smtClean="0">
                <a:solidFill>
                  <a:schemeClr val="bg1"/>
                </a:solidFill>
                <a:latin typeface="Tahoma"/>
                <a:cs typeface="Tahoma"/>
              </a:rPr>
              <a:t>Ασφαλής απολίνωση αγγείων</a:t>
            </a:r>
            <a:endParaRPr lang="it-IT" dirty="0" smtClean="0">
              <a:solidFill>
                <a:schemeClr val="bg1"/>
              </a:solidFill>
              <a:latin typeface="Tahoma"/>
              <a:cs typeface="Tahom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l-GR" dirty="0" smtClean="0">
                <a:latin typeface="Tahoma"/>
                <a:cs typeface="Tahoma"/>
              </a:rPr>
              <a:t>Ασφαλής αναστόμωση</a:t>
            </a:r>
            <a:endParaRPr lang="it-IT" dirty="0" smtClean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09600" y="4876800"/>
            <a:ext cx="8000144" cy="1077218"/>
          </a:xfrm>
          <a:prstGeom prst="rect">
            <a:avLst/>
          </a:prstGeom>
          <a:solidFill>
            <a:schemeClr val="accent2"/>
          </a:solidFill>
          <a:ln w="38100">
            <a:solidFill>
              <a:srgbClr val="FFFFFF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l-G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Ορθό ανατομικό πλάνο κατά την παρασκευή ιστών</a:t>
            </a:r>
            <a:endParaRPr lang="it-IT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44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287338" y="4910365"/>
            <a:ext cx="9144000" cy="186213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l-G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Περιορισμοί</a:t>
            </a:r>
            <a:endParaRPr lang="it-IT" sz="3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  <a:p>
            <a:pPr eaLnBrk="1" hangingPunct="1">
              <a:spcBef>
                <a:spcPct val="50000"/>
              </a:spcBef>
              <a:buFont typeface="Wingdings" charset="0"/>
              <a:buChar char="Ø"/>
              <a:defRPr/>
            </a:pPr>
            <a:r>
              <a:rPr lang="it-IT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l-GR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Μακρύτερος εγχειρητικός χρόνος</a:t>
            </a:r>
            <a:r>
              <a:rPr lang="it-IT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?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Ø"/>
              <a:defRPr/>
            </a:pPr>
            <a:r>
              <a:rPr lang="it-IT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l-GR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l-GR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Υψηλότερο κόστος;</a:t>
            </a:r>
            <a:endParaRPr lang="it-IT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  <a:p>
            <a:pPr eaLnBrk="1" hangingPunct="1">
              <a:spcBef>
                <a:spcPct val="50000"/>
              </a:spcBef>
              <a:buFont typeface="Wingdings" charset="0"/>
              <a:buChar char="Ø"/>
              <a:defRPr/>
            </a:pPr>
            <a:endParaRPr lang="it-IT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endParaRPr lang="fr-FR" sz="4000" b="1">
              <a:ea typeface="MS PGothic" charset="0"/>
              <a:cs typeface="MS PGothic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042988" y="1773238"/>
            <a:ext cx="69135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791200" y="6019800"/>
            <a:ext cx="3492500" cy="6477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it-IT" sz="1200" b="1" i="1">
                <a:solidFill>
                  <a:schemeClr val="bg1"/>
                </a:solidFill>
              </a:rPr>
              <a:t>Spinoglio G: Robotic Colorectal Surgery 2008</a:t>
            </a:r>
          </a:p>
          <a:p>
            <a:r>
              <a:rPr lang="it-IT" sz="1200" b="1" i="1">
                <a:solidFill>
                  <a:schemeClr val="bg1"/>
                </a:solidFill>
              </a:rPr>
              <a:t>D</a:t>
            </a:r>
            <a:r>
              <a:rPr lang="ja-JP" altLang="it-IT" sz="1200" b="1" i="1">
                <a:solidFill>
                  <a:schemeClr val="bg1"/>
                </a:solidFill>
              </a:rPr>
              <a:t>’</a:t>
            </a:r>
            <a:r>
              <a:rPr lang="it-IT" altLang="ja-JP" sz="1200" b="1" i="1">
                <a:solidFill>
                  <a:schemeClr val="bg1"/>
                </a:solidFill>
              </a:rPr>
              <a:t>Annibale A: Ann.Surg Oncol 2010</a:t>
            </a:r>
            <a:endParaRPr lang="it-IT" sz="1200" b="1" i="1">
              <a:solidFill>
                <a:schemeClr val="bg1"/>
              </a:solidFill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57200" y="-242888"/>
            <a:ext cx="8229600" cy="136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l-GR" sz="3600" b="1" dirty="0" smtClean="0">
                <a:solidFill>
                  <a:srgbClr val="FFFFFF"/>
                </a:solidFill>
                <a:latin typeface="Tahoma" charset="0"/>
                <a:ea typeface="MS PGothic" charset="0"/>
                <a:cs typeface="MS PGothic" charset="0"/>
              </a:rPr>
              <a:t>Ρομποτική Δεξιά Κολεκτομή</a:t>
            </a:r>
            <a:endParaRPr lang="en-US" sz="3600" b="1" dirty="0">
              <a:solidFill>
                <a:srgbClr val="FFFFFF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455738" y="4457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287338" y="1859250"/>
            <a:ext cx="856932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l-G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Ευκολότερη λεμφαδενεκτομή μεσεντερίων λόγω ευκινησίας των ρομποτικών εργαλείων</a:t>
            </a:r>
            <a:endParaRPr lang="en-US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l-G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Βελτιωμένη και γρηγορότερη ενδοσωματική συρραφή για την κατασκευή αναστόμωσης 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(</a:t>
            </a:r>
            <a:r>
              <a:rPr lang="el-G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βέλτιστοι χειρισμοί βελόνας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)</a:t>
            </a: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l-G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Εφικτή με ένα μόνο στήσιμο του συστήματος (χωρίς ανάγκη για επανασύνδεση – </a:t>
            </a:r>
            <a:r>
              <a:rPr lang="en-US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redocking</a:t>
            </a:r>
            <a:r>
              <a:rPr lang="el-GR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)</a:t>
            </a:r>
            <a:r>
              <a:rPr lang="en-US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 </a:t>
            </a: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2740025" y="1115313"/>
            <a:ext cx="36639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ΠΛΕΟΝΕΚΤΗΜΑΤΑ</a:t>
            </a:r>
            <a:endParaRPr lang="it-IT" sz="28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524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Ρομποτική Τεχνική από έσω προς τα έξω (</a:t>
            </a:r>
            <a:r>
              <a:rPr lang="en-US" sz="36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Medial </a:t>
            </a:r>
            <a:r>
              <a:rPr lang="en-US" sz="3600" b="1" dirty="0">
                <a:solidFill>
                  <a:schemeClr val="bg1"/>
                </a:solidFill>
                <a:latin typeface="Tahoma" charset="0"/>
                <a:cs typeface="Tahoma" charset="0"/>
              </a:rPr>
              <a:t>to </a:t>
            </a:r>
            <a:r>
              <a:rPr lang="en-US" sz="36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Lateral)</a:t>
            </a:r>
            <a:endParaRPr lang="en-US" sz="3600" b="1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2" y="1742420"/>
            <a:ext cx="8713787" cy="424815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>
              <a:lnSpc>
                <a:spcPct val="160000"/>
              </a:lnSpc>
              <a:defRPr/>
            </a:pPr>
            <a:r>
              <a:rPr lang="el-GR" sz="2400" dirty="0" smtClean="0">
                <a:solidFill>
                  <a:srgbClr val="FFFFFF"/>
                </a:solidFill>
                <a:latin typeface="Tahoma" charset="0"/>
                <a:cs typeface="Tahoma" charset="0"/>
              </a:rPr>
              <a:t>Εύκολα αναγνωρίσιμο οδηγό σημείο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: 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Tahoma" charset="0"/>
                <a:cs typeface="Tahoma" charset="0"/>
              </a:rPr>
              <a:t>	- </a:t>
            </a:r>
            <a:r>
              <a:rPr lang="el-GR" sz="2400" dirty="0" smtClean="0">
                <a:latin typeface="Tahoma" charset="0"/>
                <a:cs typeface="Tahoma" charset="0"/>
              </a:rPr>
              <a:t>Έκφυση</a:t>
            </a: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άνω μεσεντερίου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6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Tahoma" charset="0"/>
                <a:cs typeface="Tahoma" charset="0"/>
              </a:rPr>
              <a:t>	- </a:t>
            </a:r>
            <a:r>
              <a:rPr lang="el-GR" sz="2400" dirty="0" smtClean="0">
                <a:latin typeface="Tahoma" charset="0"/>
                <a:cs typeface="Tahoma" charset="0"/>
              </a:rPr>
              <a:t>Ειλεοκολικά αγγεία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Παρασκευή των αγγειακών μίσχων στην έκφυσή τους με πλήρη λεμφαδενεκτομή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l-GR" sz="2400" dirty="0" smtClean="0">
                <a:latin typeface="Tahoma" charset="0"/>
                <a:cs typeface="Tahoma" charset="0"/>
              </a:rPr>
              <a:t>Εύκολη παρασκευή 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Told-</a:t>
            </a:r>
            <a:r>
              <a:rPr lang="en-US" sz="2400" dirty="0" err="1" smtClean="0">
                <a:solidFill>
                  <a:schemeClr val="bg1"/>
                </a:solidFill>
                <a:latin typeface="Tahoma" charset="0"/>
                <a:cs typeface="Tahoma" charset="0"/>
              </a:rPr>
              <a:t>Gerota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312863" y="6165850"/>
            <a:ext cx="6516687" cy="70788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l-GR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Προσοχή</a:t>
            </a:r>
            <a:r>
              <a:rPr lang="it-IT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: </a:t>
            </a:r>
            <a:r>
              <a:rPr lang="el-GR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κατά την έλξη στη ρίζα της άνω μεσεντερίου</a:t>
            </a:r>
            <a:endParaRPr lang="it-IT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438400" y="1182189"/>
            <a:ext cx="3816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ΠΛΕΟΝΕΚΤΗΜΑΤΑ</a:t>
            </a:r>
            <a:endParaRPr lang="it-IT" sz="28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67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11430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l-GR" sz="3600" dirty="0" smtClean="0">
                <a:solidFill>
                  <a:schemeClr val="bg1"/>
                </a:solidFill>
              </a:rPr>
              <a:t>Ρομποτική Τεχνική </a:t>
            </a:r>
            <a:r>
              <a:rPr lang="en-US" sz="3600" b="1" dirty="0" smtClean="0">
                <a:solidFill>
                  <a:schemeClr val="bg1"/>
                </a:solidFill>
              </a:rPr>
              <a:t>: </a:t>
            </a:r>
            <a:r>
              <a:rPr lang="el-GR" sz="3600" b="1" dirty="0" smtClean="0">
                <a:solidFill>
                  <a:schemeClr val="bg1"/>
                </a:solidFill>
              </a:rPr>
              <a:t>προβλήματα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89138"/>
            <a:ext cx="8785225" cy="295275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8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Είναι απαραίτητη η «ακριβής παρασκευή των εγχειρητικών πλάνων»</a:t>
            </a:r>
          </a:p>
          <a:p>
            <a:pPr eaLnBrk="1" hangingPunct="1">
              <a:lnSpc>
                <a:spcPct val="180000"/>
              </a:lnSpc>
              <a:defRPr/>
            </a:pPr>
            <a:r>
              <a:rPr lang="el-GR" altLang="ja-JP" sz="2800" dirty="0" smtClean="0">
                <a:latin typeface="Tahoma" pitchFamily="34" charset="0"/>
                <a:ea typeface="MS PGothic" pitchFamily="34" charset="-128"/>
              </a:rPr>
              <a:t>Συχνά δυσχεραίνεται από υπερπερισταλτισμό του εντέρου και απρόσμενες αλλαγές στο πεδίο</a:t>
            </a:r>
            <a:endParaRPr lang="en-US" sz="2800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46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9100" y="1844675"/>
            <a:ext cx="8305800" cy="475297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>
              <a:lnSpc>
                <a:spcPct val="170000"/>
              </a:lnSpc>
              <a:defRPr/>
            </a:pPr>
            <a:r>
              <a:rPr lang="el-GR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Θέση ασθενούς και ρομπότ</a:t>
            </a:r>
          </a:p>
          <a:p>
            <a:pPr>
              <a:lnSpc>
                <a:spcPct val="170000"/>
              </a:lnSpc>
              <a:defRPr/>
            </a:pPr>
            <a:r>
              <a:rPr lang="el-GR" sz="2400" dirty="0" smtClean="0">
                <a:latin typeface="Tahoma" pitchFamily="34" charset="0"/>
                <a:ea typeface="MS PGothic" pitchFamily="34" charset="-128"/>
              </a:rPr>
              <a:t>Τοποθέτηση των τροκάρ</a:t>
            </a:r>
            <a:endParaRPr lang="en-US" sz="24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  <a:p>
            <a:pPr>
              <a:lnSpc>
                <a:spcPct val="170000"/>
              </a:lnSpc>
              <a:defRPr/>
            </a:pPr>
            <a:r>
              <a:rPr lang="el-GR" sz="2400" dirty="0" smtClean="0">
                <a:latin typeface="Tahoma" pitchFamily="34" charset="0"/>
                <a:ea typeface="MS PGothic" pitchFamily="34" charset="-128"/>
              </a:rPr>
              <a:t>Ανατομία των αγγείων</a:t>
            </a:r>
            <a:endParaRPr lang="en-US" sz="24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  <a:p>
            <a:pPr>
              <a:lnSpc>
                <a:spcPct val="170000"/>
              </a:lnSpc>
              <a:defRPr/>
            </a:pPr>
            <a:r>
              <a:rPr lang="el-GR" sz="2400" dirty="0" smtClean="0">
                <a:latin typeface="Tahoma" pitchFamily="34" charset="0"/>
                <a:ea typeface="MS PGothic" pitchFamily="34" charset="-128"/>
              </a:rPr>
              <a:t>Παρασκευή αγγείων</a:t>
            </a:r>
          </a:p>
          <a:p>
            <a:pPr>
              <a:lnSpc>
                <a:spcPct val="170000"/>
              </a:lnSpc>
              <a:defRPr/>
            </a:pPr>
            <a:r>
              <a:rPr lang="el-GR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Αναστόμωση</a:t>
            </a:r>
          </a:p>
          <a:p>
            <a:pPr>
              <a:lnSpc>
                <a:spcPct val="170000"/>
              </a:lnSpc>
              <a:defRPr/>
            </a:pPr>
            <a:r>
              <a:rPr lang="el-GR" sz="2400" dirty="0" smtClean="0">
                <a:latin typeface="Tahoma" pitchFamily="34" charset="0"/>
                <a:ea typeface="MS PGothic" pitchFamily="34" charset="-128"/>
              </a:rPr>
              <a:t>Αφαίρεση παρασκευάσματος</a:t>
            </a:r>
            <a:endParaRPr lang="en-US" sz="24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65188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r>
              <a:rPr lang="el-GR" sz="3600" dirty="0" smtClean="0">
                <a:solidFill>
                  <a:schemeClr val="bg1"/>
                </a:solidFill>
                <a:latin typeface="Tahoma" charset="0"/>
              </a:rPr>
              <a:t>Τεχνικές  Λεπτομέρειες</a:t>
            </a:r>
            <a:endParaRPr lang="en-US" sz="3600" b="1" dirty="0">
              <a:solidFill>
                <a:schemeClr val="bg1"/>
              </a:solidFill>
              <a:latin typeface="Tahoma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234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09625"/>
          </a:xfrm>
        </p:spPr>
        <p:txBody>
          <a:bodyPr>
            <a:normAutofit fontScale="90000"/>
          </a:bodyPr>
          <a:lstStyle/>
          <a:p>
            <a:r>
              <a:rPr lang="el-GR" sz="36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Ρομποτικό Σύστημα</a:t>
            </a:r>
            <a:r>
              <a:rPr lang="it-IT" sz="36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 &amp; </a:t>
            </a:r>
            <a:r>
              <a:rPr lang="el-GR" sz="36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Θέσεις Ομάδος</a:t>
            </a:r>
            <a:endParaRPr lang="it-IT" sz="36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69932"/>
            <a:ext cx="7010400" cy="5288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878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www.kkonstantinidis.com</a:t>
            </a:r>
            <a:endParaRPr lang="el-GR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9" name="Picture 2" descr="OR pictures 0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61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2" descr="DSC002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040063"/>
            <a:ext cx="4356100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endParaRPr lang="fr-FR" sz="4000" b="1">
              <a:ea typeface="MS PGothic" charset="0"/>
              <a:cs typeface="MS PGothic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042988" y="1773238"/>
            <a:ext cx="69135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57200" y="188913"/>
            <a:ext cx="82296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l-GR" sz="3600" b="1" dirty="0" smtClean="0">
                <a:solidFill>
                  <a:srgbClr val="FFFFFF"/>
                </a:solidFill>
                <a:latin typeface="Tahoma" charset="0"/>
                <a:ea typeface="MS PGothic" charset="0"/>
                <a:cs typeface="MS PGothic" charset="0"/>
              </a:rPr>
              <a:t>Θέση Ασθενούς</a:t>
            </a:r>
            <a:endParaRPr lang="fr-FR" sz="3600" b="1" dirty="0">
              <a:solidFill>
                <a:srgbClr val="FFFFFF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455738" y="4457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287338" y="1484313"/>
            <a:ext cx="856932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GB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l-GR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θέση ύπτια</a:t>
            </a:r>
            <a:endParaRPr lang="en-GB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GB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l-GR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το αριστερό χέρι κατά μήκος του κορμού, σκέλη κλειστά</a:t>
            </a:r>
            <a:endParaRPr lang="en-GB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GB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5°Trendele</a:t>
            </a:r>
            <a:r>
              <a:rPr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</a:t>
            </a:r>
            <a:r>
              <a:rPr lang="en-GB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burg </a:t>
            </a:r>
            <a:r>
              <a:rPr lang="el-GR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με</a:t>
            </a:r>
            <a:r>
              <a:rPr lang="en-GB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5-10°</a:t>
            </a:r>
            <a:r>
              <a:rPr lang="el-GR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στροφή στα αριστερά</a:t>
            </a:r>
            <a:endParaRPr lang="it-IT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431800" y="3933825"/>
            <a:ext cx="8280400" cy="149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Συμβουλές για τον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4</a:t>
            </a:r>
            <a:r>
              <a:rPr lang="en-US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°</a:t>
            </a: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βραχίονα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:</a:t>
            </a:r>
          </a:p>
          <a:p>
            <a:pPr eaLnBrk="1" hangingPunct="1">
              <a:lnSpc>
                <a:spcPct val="140000"/>
              </a:lnSpc>
              <a:buFontTx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Αριστερή στροφή της κεφαλής του ασθενούς</a:t>
            </a: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40000"/>
              </a:lnSpc>
              <a:buFontTx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5°Trendelenburg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1690688" y="5661025"/>
            <a:ext cx="5761037" cy="1200329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Η θέση αυτή επιτρέπει ευρύτερο πεδίο εργασίας για τον τέταρτο βραχίονα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 (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R3)</a:t>
            </a:r>
          </a:p>
        </p:txBody>
      </p:sp>
    </p:spTree>
    <p:extLst>
      <p:ext uri="{BB962C8B-B14F-4D97-AF65-F5344CB8AC3E}">
        <p14:creationId xmlns="" xmlns:p14="http://schemas.microsoft.com/office/powerpoint/2010/main" val="335552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6600"/>
            <a:ext cx="9144000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 rot="10800000">
            <a:off x="4643438" y="5013325"/>
            <a:ext cx="1657350" cy="1223963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932363" y="5013325"/>
            <a:ext cx="14169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1400" b="1" dirty="0" smtClean="0">
                <a:ea typeface="MS PGothic" charset="0"/>
                <a:cs typeface="MS PGothic" charset="0"/>
              </a:rPr>
              <a:t>Γωνία Εργασίας</a:t>
            </a:r>
            <a:endParaRPr lang="it-IT" sz="1400" b="1" dirty="0">
              <a:ea typeface="MS PGothic" charset="0"/>
              <a:cs typeface="MS PGothic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66277" y="115888"/>
            <a:ext cx="87543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Θέση ασθενούς</a:t>
            </a:r>
            <a:r>
              <a:rPr lang="en-US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: </a:t>
            </a:r>
            <a:r>
              <a:rPr lang="el-GR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συμβουλές ορθής τοποθέτησης</a:t>
            </a:r>
            <a:endParaRPr lang="en-US" sz="28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352800" y="4117181"/>
            <a:ext cx="1800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b="1" dirty="0" smtClean="0">
                <a:ea typeface="MS PGothic" charset="0"/>
                <a:cs typeface="MS PGothic" charset="0"/>
              </a:rPr>
              <a:t>ΟΥΡΑΙΑ</a:t>
            </a:r>
            <a:endParaRPr lang="it-IT" b="1" dirty="0">
              <a:ea typeface="MS PGothic" charset="0"/>
              <a:cs typeface="MS PGothic" charset="0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5580063" y="6491288"/>
            <a:ext cx="18002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b="1" dirty="0" smtClean="0">
                <a:ea typeface="MS PGothic" charset="0"/>
                <a:cs typeface="MS PGothic" charset="0"/>
              </a:rPr>
              <a:t>ΚΕΦΑΛΙΚΑ</a:t>
            </a:r>
            <a:endParaRPr lang="it-IT" b="1" dirty="0"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81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Foto bracci 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3588"/>
            <a:ext cx="91440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555875" y="2603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411413" y="50800"/>
            <a:ext cx="32832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Θέση Βοηθού</a:t>
            </a:r>
            <a:endParaRPr lang="en-US" sz="36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86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6600"/>
            <a:ext cx="9144000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71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3650" y="765175"/>
            <a:ext cx="2800350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107763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481943" y="6531"/>
            <a:ext cx="48109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Τοποθέτηση τροκάρ</a:t>
            </a:r>
            <a:endParaRPr lang="it-IT" sz="36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811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16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ea typeface="MS PGothic" pitchFamily="34" charset="-128"/>
              </a:rPr>
              <a:t>Άνω μεσεντέριος φλέβα</a:t>
            </a:r>
            <a:endParaRPr lang="en-US" sz="2800" dirty="0" smtClean="0">
              <a:solidFill>
                <a:schemeClr val="bg1"/>
              </a:solidFill>
              <a:ea typeface="MS PGothic" pitchFamily="34" charset="-128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ea typeface="MS PGothic" pitchFamily="34" charset="-128"/>
              </a:rPr>
              <a:t>Ειλεοκολικά αγγεία</a:t>
            </a:r>
            <a:endParaRPr lang="en-US" sz="2800" dirty="0" smtClean="0">
              <a:solidFill>
                <a:schemeClr val="bg1"/>
              </a:solidFill>
              <a:ea typeface="MS PGothic" pitchFamily="34" charset="-128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l-GR" sz="2800" dirty="0" smtClean="0">
                <a:ea typeface="MS PGothic" pitchFamily="34" charset="-128"/>
              </a:rPr>
              <a:t>Δε</a:t>
            </a:r>
            <a:r>
              <a:rPr lang="el-GR" sz="2800" dirty="0" smtClean="0">
                <a:solidFill>
                  <a:schemeClr val="bg1"/>
                </a:solidFill>
                <a:ea typeface="MS PGothic" pitchFamily="34" charset="-128"/>
              </a:rPr>
              <a:t>ξιά κολικά αγγεία</a:t>
            </a:r>
            <a:r>
              <a:rPr lang="en-US" sz="2800" dirty="0" smtClean="0">
                <a:solidFill>
                  <a:schemeClr val="bg1"/>
                </a:solidFill>
                <a:ea typeface="MS PGothic" pitchFamily="34" charset="-128"/>
              </a:rPr>
              <a:t> (</a:t>
            </a:r>
            <a:r>
              <a:rPr lang="el-GR" sz="2800" dirty="0" smtClean="0">
                <a:solidFill>
                  <a:schemeClr val="bg1"/>
                </a:solidFill>
                <a:ea typeface="MS PGothic" pitchFamily="34" charset="-128"/>
              </a:rPr>
              <a:t>εάν υπάρχουν</a:t>
            </a:r>
            <a:r>
              <a:rPr lang="en-US" sz="2800" dirty="0" smtClean="0">
                <a:solidFill>
                  <a:schemeClr val="bg1"/>
                </a:solidFill>
                <a:ea typeface="MS PGothic" pitchFamily="34" charset="-128"/>
              </a:rPr>
              <a:t>)</a:t>
            </a:r>
            <a:endParaRPr lang="el-GR" sz="2800" dirty="0" smtClean="0">
              <a:solidFill>
                <a:schemeClr val="bg1"/>
              </a:solidFill>
              <a:ea typeface="MS PGothic" pitchFamily="34" charset="-128"/>
            </a:endParaRPr>
          </a:p>
          <a:p>
            <a:pPr eaLnBrk="1" hangingPunct="1">
              <a:lnSpc>
                <a:spcPct val="16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ea typeface="MS PGothic" pitchFamily="34" charset="-128"/>
              </a:rPr>
              <a:t>Μέση κολική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l-GR" sz="2800" dirty="0" smtClean="0">
                <a:ea typeface="MS PGothic" pitchFamily="34" charset="-128"/>
              </a:rPr>
              <a:t>Αγγεία του </a:t>
            </a:r>
            <a:r>
              <a:rPr lang="en-US" sz="2800" dirty="0" err="1" smtClean="0">
                <a:solidFill>
                  <a:schemeClr val="bg1"/>
                </a:solidFill>
                <a:ea typeface="MS PGothic" pitchFamily="34" charset="-128"/>
              </a:rPr>
              <a:t>Henle</a:t>
            </a:r>
            <a:endParaRPr lang="en-US" sz="2800" dirty="0" smtClean="0">
              <a:solidFill>
                <a:schemeClr val="bg1"/>
              </a:solidFill>
              <a:ea typeface="MS PGothic" pitchFamily="34" charset="-128"/>
            </a:endParaRP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</a:rPr>
              <a:t>Δεξιά Κολεκτομή</a:t>
            </a:r>
            <a:r>
              <a:rPr lang="en-US" sz="3600" b="1" dirty="0" smtClean="0">
                <a:solidFill>
                  <a:schemeClr val="bg1"/>
                </a:solidFill>
              </a:rPr>
              <a:t>: </a:t>
            </a: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l-GR" sz="3600" b="1" dirty="0" smtClean="0">
                <a:solidFill>
                  <a:schemeClr val="bg1"/>
                </a:solidFill>
              </a:rPr>
              <a:t>Ανατομικά Οδηγά Σημεία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l-GR" sz="3600" b="1" dirty="0" smtClean="0">
                <a:solidFill>
                  <a:schemeClr val="bg1"/>
                </a:solidFill>
              </a:rPr>
              <a:t>(</a:t>
            </a:r>
            <a:r>
              <a:rPr lang="en-US" sz="3600" dirty="0" smtClean="0">
                <a:solidFill>
                  <a:schemeClr val="bg1"/>
                </a:solidFill>
              </a:rPr>
              <a:t>L</a:t>
            </a:r>
            <a:r>
              <a:rPr lang="en-US" sz="3600" b="1" dirty="0" smtClean="0">
                <a:solidFill>
                  <a:schemeClr val="bg1"/>
                </a:solidFill>
              </a:rPr>
              <a:t>andmarks</a:t>
            </a:r>
            <a:r>
              <a:rPr lang="el-GR" sz="3600" b="1" dirty="0" smtClean="0">
                <a:solidFill>
                  <a:schemeClr val="bg1"/>
                </a:solidFill>
              </a:rPr>
              <a:t>)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79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1844675"/>
            <a:ext cx="4464050" cy="47244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/>
          </a:bodyPr>
          <a:lstStyle/>
          <a:p>
            <a:pPr>
              <a:lnSpc>
                <a:spcPct val="140000"/>
              </a:lnSpc>
              <a:defRPr/>
            </a:pP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Η </a:t>
            </a:r>
            <a:r>
              <a:rPr lang="el-GR" sz="2000" dirty="0" smtClean="0">
                <a:latin typeface="Tahoma" charset="0"/>
              </a:rPr>
              <a:t> ΑΜΦ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 ανευρίσκεται στα δεξιά της άνω μεσεντερίου αρτηρίας (</a:t>
            </a:r>
            <a:r>
              <a:rPr lang="el-GR" sz="2000" dirty="0" smtClean="0">
                <a:latin typeface="Tahoma" charset="0"/>
              </a:rPr>
              <a:t>ΑΜΑ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)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</a:rPr>
              <a:t> 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στο σημείο που περνά πάνω</a:t>
            </a:r>
            <a:r>
              <a:rPr lang="el-GR" sz="2000" dirty="0" smtClean="0">
                <a:latin typeface="Tahoma" charset="0"/>
              </a:rPr>
              <a:t> από την τρίτη μοίρα του δωδεκαδακτύλου.</a:t>
            </a:r>
            <a:endParaRPr lang="en-US" sz="2000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Όταν τα άνω μεσεντέρια αγγεία εισέρχονται στο μεσεντέριο, η </a:t>
            </a:r>
            <a:r>
              <a:rPr lang="el-GR" sz="2000" dirty="0" smtClean="0">
                <a:latin typeface="Tahoma" charset="0"/>
              </a:rPr>
              <a:t>ΑΜΦ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</a:rPr>
              <a:t> συνήθως ανευρίσκεται μπροστά από την </a:t>
            </a:r>
            <a:r>
              <a:rPr lang="el-GR" sz="2000" dirty="0" smtClean="0">
                <a:latin typeface="Tahoma" charset="0"/>
              </a:rPr>
              <a:t>ΑΜΑ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</a:rPr>
              <a:t>, </a:t>
            </a:r>
            <a:r>
              <a:rPr lang="el-GR" sz="2100" dirty="0" smtClean="0">
                <a:solidFill>
                  <a:srgbClr val="FFFF00"/>
                </a:solidFill>
                <a:latin typeface="Tahoma" charset="0"/>
              </a:rPr>
              <a:t>παρόλο που η σχέση αυτή ποικίλει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</a:rPr>
              <a:t>.</a:t>
            </a:r>
            <a:endParaRPr lang="en-US" sz="2000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l-GR" sz="3600" dirty="0">
                <a:solidFill>
                  <a:schemeClr val="bg1"/>
                </a:solidFill>
              </a:rPr>
              <a:t>Ανατομικά Οδηγά Σημεία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:</a:t>
            </a:r>
            <a:r>
              <a:rPr lang="en-US" sz="4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Tahoma" charset="0"/>
                <a:cs typeface="Tahoma" charset="0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Tahoma" charset="0"/>
                <a:cs typeface="Tahoma" charset="0"/>
              </a:rPr>
            </a:br>
            <a:r>
              <a:rPr lang="el-GR" sz="32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άνω μεσεντέριος φλέβα (</a:t>
            </a:r>
            <a:r>
              <a:rPr lang="el-GR" sz="32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ΑΜΦ</a:t>
            </a:r>
            <a:r>
              <a:rPr lang="el-GR" sz="32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)</a:t>
            </a:r>
            <a:endParaRPr lang="en-US" sz="3200" b="1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pic>
        <p:nvPicPr>
          <p:cNvPr id="16388" name="Picture 5" descr="colectomia destra anatomiai vasi mesenterici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1773238"/>
            <a:ext cx="4629150" cy="386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9836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Schema trocars robotici per emicolectomia Dx con 4 bracci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765175"/>
            <a:ext cx="3076575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476250"/>
          </a:xfrm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l-GR" sz="3600" dirty="0" smtClean="0">
                <a:solidFill>
                  <a:schemeClr val="bg1"/>
                </a:solidFill>
                <a:latin typeface="Tahoma"/>
                <a:cs typeface="Tahoma"/>
              </a:rPr>
              <a:t>Έλξη στην έκφυση</a:t>
            </a:r>
            <a:r>
              <a:rPr lang="el-GR" sz="3600" b="1" dirty="0" smtClean="0">
                <a:solidFill>
                  <a:schemeClr val="bg1"/>
                </a:solidFill>
                <a:latin typeface="Tahoma"/>
                <a:cs typeface="Tahoma"/>
              </a:rPr>
              <a:t> της άνω μεσεντερίου</a:t>
            </a:r>
            <a:endParaRPr lang="it-IT" sz="3600" b="1" dirty="0" smtClean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773238"/>
            <a:ext cx="4392612" cy="4057650"/>
          </a:xfrm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pPr marL="176213" indent="-176213" eaLnBrk="1" hangingPunct="1">
              <a:lnSpc>
                <a:spcPct val="150000"/>
              </a:lnSpc>
              <a:buFontTx/>
              <a:buNone/>
              <a:defRPr/>
            </a:pPr>
            <a:r>
              <a:rPr lang="en-US" sz="2000" dirty="0">
                <a:latin typeface="Tahoma" charset="0"/>
                <a:cs typeface="Tahoma" charset="0"/>
              </a:rPr>
              <a:t>	</a:t>
            </a:r>
            <a:r>
              <a:rPr lang="el-GR" sz="2000" dirty="0" smtClean="0">
                <a:latin typeface="Tahoma" charset="0"/>
                <a:cs typeface="Tahoma" charset="0"/>
              </a:rPr>
              <a:t>Η αναγνώριση των ειλεοκολικών αγγείων επιτυγχάνεται με την έλξη του εγκαρσίου </a:t>
            </a:r>
            <a:r>
              <a:rPr lang="el-GR" sz="2000" dirty="0" err="1" smtClean="0">
                <a:latin typeface="Tahoma" charset="0"/>
                <a:cs typeface="Tahoma" charset="0"/>
              </a:rPr>
              <a:t>μεσοκόλου</a:t>
            </a:r>
            <a:r>
              <a:rPr lang="el-GR" sz="2000" dirty="0" smtClean="0">
                <a:latin typeface="Tahoma" charset="0"/>
                <a:cs typeface="Tahoma" charset="0"/>
              </a:rPr>
              <a:t> κρανιακά με λαβίδα</a:t>
            </a:r>
            <a:r>
              <a:rPr lang="en-US" sz="2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latin typeface="Tahoma" charset="0"/>
                <a:cs typeface="Tahoma" charset="0"/>
              </a:rPr>
              <a:t>Pro Grasp</a:t>
            </a:r>
            <a:r>
              <a:rPr lang="en-US" sz="2000" b="1" dirty="0">
                <a:solidFill>
                  <a:schemeClr val="bg1"/>
                </a:solidFill>
                <a:latin typeface="Tahoma" charset="0"/>
                <a:cs typeface="Tahoma" charset="0"/>
              </a:rPr>
              <a:t> </a:t>
            </a:r>
            <a:r>
              <a:rPr lang="el-GR" sz="2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στο</a:t>
            </a:r>
            <a:r>
              <a:rPr lang="en-US" sz="2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Tahoma" charset="0"/>
                <a:cs typeface="Tahoma" charset="0"/>
              </a:rPr>
              <a:t>R3 </a:t>
            </a:r>
            <a:r>
              <a:rPr lang="el-GR" sz="2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και με αντίθετη έλξη των μεσεντερίων από τη διπολική λαβίδα στο </a:t>
            </a:r>
            <a:r>
              <a:rPr lang="en-US" sz="20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R2</a:t>
            </a:r>
            <a:endParaRPr lang="en-US" sz="2000" b="1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V="1">
            <a:off x="7092950" y="692150"/>
            <a:ext cx="1588" cy="360363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MS PGothic" charset="0"/>
            </a:endParaRP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7235825" y="3046413"/>
            <a:ext cx="0" cy="3825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ea typeface="MS PGothic" charset="0"/>
            </a:endParaRPr>
          </a:p>
        </p:txBody>
      </p:sp>
      <p:pic>
        <p:nvPicPr>
          <p:cNvPr id="3" name="trazione asse mesenteric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75" y="3497263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15581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19137"/>
          </a:xfrm>
        </p:spPr>
        <p:txBody>
          <a:bodyPr/>
          <a:lstStyle/>
          <a:p>
            <a:r>
              <a:rPr lang="el-GR" sz="36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Ανατομία Αγγείων</a:t>
            </a:r>
            <a:endParaRPr lang="it-IT" sz="36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341438"/>
            <a:ext cx="4038600" cy="5516562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l-GR" sz="2200" dirty="0" smtClean="0">
                <a:solidFill>
                  <a:schemeClr val="bg1"/>
                </a:solidFill>
                <a:latin typeface="Tahoma" charset="0"/>
              </a:rPr>
              <a:t>Η ειλεοκολική φλέβα 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(</a:t>
            </a:r>
            <a:r>
              <a:rPr lang="en-US" sz="2200" dirty="0" smtClean="0">
                <a:latin typeface="Tahoma" charset="0"/>
              </a:rPr>
              <a:t>ICV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) </a:t>
            </a:r>
            <a:r>
              <a:rPr lang="el-GR" sz="2200" dirty="0" smtClean="0">
                <a:solidFill>
                  <a:schemeClr val="bg1"/>
                </a:solidFill>
                <a:latin typeface="Tahoma" charset="0"/>
              </a:rPr>
              <a:t>είναι κλάδος της επιχειλίου φλέβας που εκβάλλει στην άνω μεσεντέριο φλέβα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Tahoma" charset="0"/>
              </a:rPr>
              <a:t>(SMV). </a:t>
            </a:r>
          </a:p>
          <a:p>
            <a:pPr>
              <a:defRPr/>
            </a:pPr>
            <a:r>
              <a:rPr lang="el-GR" sz="2200" dirty="0" smtClean="0">
                <a:solidFill>
                  <a:schemeClr val="bg1"/>
                </a:solidFill>
                <a:latin typeface="Tahoma" charset="0"/>
              </a:rPr>
              <a:t>Η δεξιά κολική φλέβα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Tahoma" charset="0"/>
              </a:rPr>
              <a:t>(RCV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)</a:t>
            </a:r>
            <a:r>
              <a:rPr lang="el-GR" sz="2200" dirty="0" smtClean="0">
                <a:solidFill>
                  <a:schemeClr val="bg1"/>
                </a:solidFill>
                <a:latin typeface="Tahoma" charset="0"/>
              </a:rPr>
              <a:t> και η μέση κολική φλέβα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Tahoma" charset="0"/>
              </a:rPr>
              <a:t>(MCV) </a:t>
            </a:r>
            <a:r>
              <a:rPr lang="el-GR" sz="2200" dirty="0" smtClean="0">
                <a:solidFill>
                  <a:schemeClr val="bg1"/>
                </a:solidFill>
                <a:latin typeface="Tahoma" charset="0"/>
              </a:rPr>
              <a:t>είναι αντίστοιχα κλάδοι της επιχειλίου  του ανιόντος και του εγκαρσίου κόλου από την </a:t>
            </a:r>
            <a:r>
              <a:rPr lang="it-IT" sz="2200" dirty="0" smtClean="0">
                <a:solidFill>
                  <a:schemeClr val="bg1"/>
                </a:solidFill>
                <a:latin typeface="Tahoma" charset="0"/>
              </a:rPr>
              <a:t>SMV</a:t>
            </a:r>
            <a:r>
              <a:rPr lang="it-IT" sz="2200" dirty="0">
                <a:solidFill>
                  <a:schemeClr val="bg1"/>
                </a:solidFill>
                <a:latin typeface="Tahoma" charset="0"/>
              </a:rPr>
              <a:t>. </a:t>
            </a:r>
            <a:r>
              <a:rPr lang="el-GR" sz="2200" dirty="0" smtClean="0">
                <a:solidFill>
                  <a:srgbClr val="FFFF00"/>
                </a:solidFill>
                <a:latin typeface="Tahoma" charset="0"/>
              </a:rPr>
              <a:t>Όταν ανευρεθούν 2 ή 3 </a:t>
            </a:r>
            <a:r>
              <a:rPr lang="it-IT" sz="2200" dirty="0" smtClean="0">
                <a:solidFill>
                  <a:srgbClr val="FFFF00"/>
                </a:solidFill>
                <a:latin typeface="Tahoma" charset="0"/>
              </a:rPr>
              <a:t>MCVs, </a:t>
            </a:r>
            <a:r>
              <a:rPr lang="el-GR" sz="2200" dirty="0" smtClean="0">
                <a:solidFill>
                  <a:srgbClr val="FFFF00"/>
                </a:solidFill>
                <a:latin typeface="Tahoma" charset="0"/>
              </a:rPr>
              <a:t>η μεγαλύτερη ορίζεται ως η κύρια </a:t>
            </a:r>
            <a:r>
              <a:rPr lang="it-IT" sz="2200" dirty="0" smtClean="0">
                <a:solidFill>
                  <a:srgbClr val="FFFF00"/>
                </a:solidFill>
                <a:latin typeface="Tahoma" charset="0"/>
              </a:rPr>
              <a:t>MCV</a:t>
            </a:r>
            <a:r>
              <a:rPr lang="it-IT" sz="2200" dirty="0">
                <a:solidFill>
                  <a:srgbClr val="FFFF00"/>
                </a:solidFill>
                <a:latin typeface="Tahoma" charset="0"/>
              </a:rPr>
              <a:t>, </a:t>
            </a:r>
            <a:r>
              <a:rPr lang="el-GR" sz="2200" dirty="0" smtClean="0">
                <a:solidFill>
                  <a:srgbClr val="FFFF00"/>
                </a:solidFill>
                <a:latin typeface="Tahoma" charset="0"/>
              </a:rPr>
              <a:t>και οι μικρότερες ως επικουρικές</a:t>
            </a:r>
            <a:r>
              <a:rPr lang="it-IT" sz="2200" dirty="0" smtClean="0">
                <a:solidFill>
                  <a:srgbClr val="FFFF00"/>
                </a:solidFill>
                <a:latin typeface="Tahoma" charset="0"/>
              </a:rPr>
              <a:t> </a:t>
            </a:r>
            <a:r>
              <a:rPr lang="it-IT" sz="2200" dirty="0">
                <a:solidFill>
                  <a:srgbClr val="FFFF00"/>
                </a:solidFill>
                <a:latin typeface="Tahoma" charset="0"/>
              </a:rPr>
              <a:t>MCVs</a:t>
            </a:r>
            <a:r>
              <a:rPr lang="it-IT" sz="2200" dirty="0">
                <a:solidFill>
                  <a:schemeClr val="bg1"/>
                </a:solidFill>
                <a:latin typeface="Tahoma" charset="0"/>
              </a:rPr>
              <a:t>. </a:t>
            </a:r>
          </a:p>
        </p:txBody>
      </p:sp>
      <p:grpSp>
        <p:nvGrpSpPr>
          <p:cNvPr id="18436" name="Group 4"/>
          <p:cNvGrpSpPr>
            <a:grpSpLocks noChangeAspect="1"/>
          </p:cNvGrpSpPr>
          <p:nvPr/>
        </p:nvGrpSpPr>
        <p:grpSpPr bwMode="auto">
          <a:xfrm>
            <a:off x="3779838" y="1341438"/>
            <a:ext cx="5364162" cy="4545012"/>
            <a:chOff x="2162" y="1071"/>
            <a:chExt cx="3598" cy="2863"/>
          </a:xfrm>
        </p:grpSpPr>
        <p:sp>
          <p:nvSpPr>
            <p:cNvPr id="18437" name="AutoShape 5"/>
            <p:cNvSpPr>
              <a:spLocks noChangeAspect="1" noChangeArrowheads="1" noTextEdit="1"/>
            </p:cNvSpPr>
            <p:nvPr/>
          </p:nvSpPr>
          <p:spPr bwMode="auto">
            <a:xfrm>
              <a:off x="2162" y="1071"/>
              <a:ext cx="3598" cy="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l-GR"/>
            </a:p>
          </p:txBody>
        </p:sp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2" y="1071"/>
              <a:ext cx="3606" cy="2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12238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3" y="0"/>
            <a:ext cx="7875587" cy="828675"/>
          </a:xfrm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Παρασκευή των αγγείων</a:t>
            </a:r>
            <a:endParaRPr lang="it-IT" sz="36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4556125" cy="5589587"/>
          </a:xfrm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l-GR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Διατομή του περιτοναίου κατά μήκος της αριστερής  πλευράς της άνω μεσεντερίου.</a:t>
            </a:r>
            <a:endParaRPr lang="it-IT" sz="2400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  <a:p>
            <a:pPr>
              <a:lnSpc>
                <a:spcPct val="110000"/>
              </a:lnSpc>
              <a:defRPr/>
            </a:pPr>
            <a:endParaRPr lang="it-IT" sz="2400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lang="el-GR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Αποκάλυψη της πρόσθιας επιφανείας των μεσεντερίων αγγείων</a:t>
            </a:r>
            <a:r>
              <a:rPr lang="it-IT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, </a:t>
            </a:r>
            <a:r>
              <a:rPr lang="el-GR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ώστε να επιτραπεί η ορθή, ογκολογική λεμφαδενεκτομή</a:t>
            </a:r>
            <a:r>
              <a:rPr lang="it-IT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 </a:t>
            </a:r>
            <a:r>
              <a:rPr lang="ja-JP" altLang="it-IT" sz="2400" b="1" dirty="0" smtClean="0">
                <a:solidFill>
                  <a:schemeClr val="bg1"/>
                </a:solidFill>
                <a:ea typeface="MS PGothic" pitchFamily="34" charset="-128"/>
              </a:rPr>
              <a:t>“</a:t>
            </a:r>
            <a:r>
              <a:rPr lang="it-IT" altLang="ja-JP" sz="24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en bloc</a:t>
            </a:r>
            <a:r>
              <a:rPr lang="ja-JP" altLang="it-IT" sz="2400" b="1" dirty="0" smtClean="0">
                <a:solidFill>
                  <a:schemeClr val="bg1"/>
                </a:solidFill>
                <a:ea typeface="MS PGothic" pitchFamily="34" charset="-128"/>
              </a:rPr>
              <a:t>”</a:t>
            </a:r>
            <a:endParaRPr lang="it-IT" sz="24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19460" name="Picture 4" descr="linfonod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836613"/>
            <a:ext cx="26003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vessel liga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978400" y="3733800"/>
            <a:ext cx="4165600" cy="3124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3920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392" y="1295400"/>
            <a:ext cx="8229600" cy="4525962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Η ειλεοκολική αρτηρία συνοδεύεται πάντοτε από την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 </a:t>
            </a:r>
            <a:r>
              <a:rPr lang="el-GR" sz="2800" dirty="0" err="1" smtClean="0">
                <a:latin typeface="Tahoma" pitchFamily="34" charset="0"/>
                <a:ea typeface="MS PGothic" pitchFamily="34" charset="-128"/>
                <a:cs typeface="Tahoma" pitchFamily="34" charset="0"/>
              </a:rPr>
              <a:t>ειλεοκολική</a:t>
            </a:r>
            <a:r>
              <a:rPr lang="el-GR" sz="2800" dirty="0" smtClean="0">
                <a:latin typeface="Tahoma" pitchFamily="34" charset="0"/>
                <a:ea typeface="MS PGothic" pitchFamily="34" charset="-128"/>
                <a:cs typeface="Tahoma" pitchFamily="34" charset="0"/>
              </a:rPr>
              <a:t> φλέβα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. </a:t>
            </a:r>
            <a:endParaRPr lang="el-GR" sz="2800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  <a:cs typeface="Tahoma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Σημαντική δομή για την </a:t>
            </a:r>
            <a:r>
              <a:rPr lang="el-GR" sz="2800" dirty="0" smtClean="0">
                <a:latin typeface="Tahoma" pitchFamily="34" charset="0"/>
                <a:ea typeface="MS PGothic" pitchFamily="34" charset="-128"/>
                <a:cs typeface="Tahoma" pitchFamily="34" charset="0"/>
              </a:rPr>
              <a:t>ρομποτική</a:t>
            </a: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 δεξιά </a:t>
            </a:r>
            <a:r>
              <a:rPr lang="el-GR" sz="2800" dirty="0" err="1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κολεκτομή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, </a:t>
            </a: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διότι το πρώτο βήμα είναι η σύλληψη και η διατομή του ειλεοκολικού μίσχου πριν την κινητοποίηση του μεσοκόλου.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 </a:t>
            </a:r>
            <a:endParaRPr lang="el-GR" sz="2800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  <a:cs typeface="Tahoma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Αυτό εξασφαλίζει την ασφάλεια και κάνει εφικτή τη ρομποτική δεξιά κολεκτομή με προσπέλαση εκ των έσω (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medial to latera</a:t>
            </a:r>
            <a:r>
              <a:rPr lang="en-US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l</a:t>
            </a:r>
            <a:r>
              <a:rPr lang="el-GR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)</a:t>
            </a:r>
            <a:r>
              <a:rPr lang="it-IT" sz="2800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  <a:cs typeface="Tahoma" pitchFamily="34" charset="0"/>
              </a:rPr>
              <a:t>.</a:t>
            </a:r>
          </a:p>
        </p:txBody>
      </p:sp>
      <p:grpSp>
        <p:nvGrpSpPr>
          <p:cNvPr id="20483" name="Group 4"/>
          <p:cNvGrpSpPr>
            <a:grpSpLocks/>
          </p:cNvGrpSpPr>
          <p:nvPr/>
        </p:nvGrpSpPr>
        <p:grpSpPr bwMode="auto">
          <a:xfrm>
            <a:off x="5364163" y="5661025"/>
            <a:ext cx="3779837" cy="1196975"/>
            <a:chOff x="3379" y="3566"/>
            <a:chExt cx="2381" cy="754"/>
          </a:xfrm>
        </p:grpSpPr>
        <p:pic>
          <p:nvPicPr>
            <p:cNvPr id="6349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79" y="3566"/>
              <a:ext cx="2381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6349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81" y="4183"/>
              <a:ext cx="1379" cy="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63495" name="Rectangle 7"/>
            <p:cNvSpPr>
              <a:spLocks noChangeArrowheads="1"/>
            </p:cNvSpPr>
            <p:nvPr/>
          </p:nvSpPr>
          <p:spPr bwMode="auto">
            <a:xfrm>
              <a:off x="3379" y="4180"/>
              <a:ext cx="1043" cy="1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MS PGothic" charset="0"/>
              </a:endParaRPr>
            </a:p>
          </p:txBody>
        </p:sp>
      </p:grp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03392" y="334822"/>
            <a:ext cx="84064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2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Ειλεοκολικά αγγεία</a:t>
            </a:r>
            <a:r>
              <a:rPr lang="it-IT" sz="32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: </a:t>
            </a:r>
            <a:r>
              <a:rPr lang="el-GR" sz="32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αρχική προσπέλαση</a:t>
            </a:r>
            <a:endParaRPr lang="it-IT" sz="32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360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BarcelonaSpetses05 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549275"/>
            <a:ext cx="7129462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286000" y="333375"/>
            <a:ext cx="45945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Ειλεοκολικά Αγγεία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ea typeface="MS PGothic" charset="0"/>
              <a:cs typeface="MS PGothic" charset="0"/>
            </a:endParaRPr>
          </a:p>
        </p:txBody>
      </p:sp>
      <p:pic>
        <p:nvPicPr>
          <p:cNvPr id="21507" name="Picture 5" descr="arteria ileocoli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313"/>
            <a:ext cx="4572000" cy="361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6" descr="Vena ilecoli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9550"/>
            <a:ext cx="4572000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258888" y="5300663"/>
            <a:ext cx="23663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Ειλεοκολική φλέβα</a:t>
            </a:r>
            <a:endParaRPr lang="it-IT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ea typeface="MS PGothic" charset="0"/>
              <a:cs typeface="MS PGothic" charset="0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5867400" y="5373688"/>
            <a:ext cx="25474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Ειλεοκολική αρτηρία</a:t>
            </a:r>
            <a:endParaRPr lang="it-IT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65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2072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Δεξιά Κολικά Αγγεία</a:t>
            </a:r>
            <a:endParaRPr lang="it-IT" sz="36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67627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Δεύτερο βήμα της αποκάλυψης της </a:t>
            </a:r>
            <a:r>
              <a:rPr lang="en-US" sz="2800" dirty="0" smtClean="0">
                <a:solidFill>
                  <a:schemeClr val="bg1"/>
                </a:solidFill>
                <a:latin typeface="Tahoma" charset="0"/>
              </a:rPr>
              <a:t>SMV</a:t>
            </a: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 με κεφαλική πορεία</a:t>
            </a:r>
            <a:endParaRPr lang="en-US" sz="2800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50056" y="2046982"/>
            <a:ext cx="8532813" cy="1077218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l-GR" sz="3200" b="1" dirty="0" smtClean="0">
                <a:solidFill>
                  <a:schemeClr val="bg1"/>
                </a:solidFill>
                <a:latin typeface="Tahoma" pitchFamily="34" charset="0"/>
              </a:rPr>
              <a:t>Αγγεία του </a:t>
            </a:r>
            <a:r>
              <a:rPr lang="en-US" sz="3200" b="1" dirty="0" err="1" smtClean="0">
                <a:solidFill>
                  <a:schemeClr val="bg1"/>
                </a:solidFill>
                <a:latin typeface="Tahoma" pitchFamily="34" charset="0"/>
              </a:rPr>
              <a:t>Henle</a:t>
            </a:r>
            <a:r>
              <a:rPr lang="el-GR" sz="3200" b="1" dirty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l-GR" sz="3200" b="1" dirty="0" smtClean="0">
                <a:solidFill>
                  <a:schemeClr val="bg1"/>
                </a:solidFill>
                <a:latin typeface="Tahoma" pitchFamily="34" charset="0"/>
              </a:rPr>
              <a:t>– δεξιός μεγάλος φλεβικός κλάδος</a:t>
            </a:r>
            <a:endParaRPr lang="en-US" sz="3200" b="1" dirty="0" smtClean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-13064" y="3803650"/>
            <a:ext cx="4495801" cy="295275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Το τρίτο βήμα περιέχει την αποκόλληση του παγκρεατοδωδεκαδακτυλικού 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block </a:t>
            </a:r>
            <a:r>
              <a:rPr lang="el-GR" sz="2400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</a:rPr>
              <a:t>από το μεσόκολο</a:t>
            </a:r>
            <a:endParaRPr lang="en-US" sz="2400" dirty="0">
              <a:solidFill>
                <a:schemeClr val="bg1"/>
              </a:solidFill>
              <a:ea typeface="MS PGothic" charset="0"/>
              <a:cs typeface="MS PGothic" charset="0"/>
            </a:endParaRPr>
          </a:p>
        </p:txBody>
      </p:sp>
      <p:pic>
        <p:nvPicPr>
          <p:cNvPr id="22534" name="Picture 11" descr="colectomia destra tronco gastrocolic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013075"/>
            <a:ext cx="472916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335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vena colica m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38500"/>
            <a:ext cx="45720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41388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Μέση Κολική α. </a:t>
            </a:r>
            <a:r>
              <a:rPr lang="el-GR" sz="3600" dirty="0">
                <a:solidFill>
                  <a:schemeClr val="bg1"/>
                </a:solidFill>
                <a:latin typeface="Tahoma" charset="0"/>
              </a:rPr>
              <a:t>κ</a:t>
            </a: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αι φ.</a:t>
            </a:r>
            <a:endParaRPr lang="it-IT" sz="36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2750" y="981075"/>
            <a:ext cx="8316913" cy="2608263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</a:rPr>
              <a:t>Το πιο υψηλό (κρανιακά) σημείο της παρασκευής κατά μήκος της ρίζας του μεσεντερίου.</a:t>
            </a:r>
          </a:p>
          <a:p>
            <a:pPr>
              <a:lnSpc>
                <a:spcPct val="150000"/>
              </a:lnSpc>
              <a:defRPr/>
            </a:pPr>
            <a:r>
              <a:rPr lang="el-GR" sz="2400" dirty="0" smtClean="0">
                <a:latin typeface="Tahoma" charset="0"/>
              </a:rPr>
              <a:t>Απομόνωση δεξιού κλάδου και διατομή</a:t>
            </a:r>
            <a:endParaRPr lang="en-US" sz="2400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50000"/>
              </a:lnSpc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3557" name="Picture 9" descr="arteria colica me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8975"/>
            <a:ext cx="45720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0" y="6491288"/>
            <a:ext cx="16882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dirty="0" smtClean="0">
                <a:solidFill>
                  <a:schemeClr val="bg1"/>
                </a:solidFill>
                <a:ea typeface="MS PGothic" charset="0"/>
                <a:cs typeface="MS PGothic" charset="0"/>
              </a:rPr>
              <a:t>Μέση κολική α.</a:t>
            </a:r>
            <a:endParaRPr lang="it-IT" dirty="0">
              <a:solidFill>
                <a:schemeClr val="bg1"/>
              </a:solidFill>
              <a:ea typeface="MS PGothic" charset="0"/>
              <a:cs typeface="MS PGothic" charset="0"/>
            </a:endParaRP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3962400" y="6491288"/>
            <a:ext cx="5260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l-GR" sz="1800" dirty="0" smtClean="0">
                <a:solidFill>
                  <a:schemeClr val="bg1"/>
                </a:solidFill>
              </a:rPr>
              <a:t>Μέση κολική φ.</a:t>
            </a:r>
            <a:r>
              <a:rPr lang="it-IT" sz="1800" dirty="0" smtClean="0">
                <a:solidFill>
                  <a:schemeClr val="bg1"/>
                </a:solidFill>
              </a:rPr>
              <a:t>–</a:t>
            </a:r>
            <a:r>
              <a:rPr lang="el-GR" sz="1800" dirty="0">
                <a:solidFill>
                  <a:schemeClr val="bg1"/>
                </a:solidFill>
              </a:rPr>
              <a:t> </a:t>
            </a:r>
            <a:r>
              <a:rPr lang="el-GR" sz="1800" dirty="0" smtClean="0">
                <a:solidFill>
                  <a:schemeClr val="bg1"/>
                </a:solidFill>
              </a:rPr>
              <a:t>α. Με διατομή του δεξιού κλάδου</a:t>
            </a:r>
            <a:endParaRPr lang="it-IT" sz="1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49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1484313"/>
            <a:ext cx="5256213" cy="4525962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el-GR" dirty="0" smtClean="0">
                <a:solidFill>
                  <a:schemeClr val="bg1"/>
                </a:solidFill>
                <a:latin typeface="Tahoma" charset="0"/>
              </a:rPr>
              <a:t>Πώς ?</a:t>
            </a:r>
          </a:p>
          <a:p>
            <a:pPr>
              <a:buFontTx/>
              <a:buNone/>
              <a:defRPr/>
            </a:pPr>
            <a:endParaRPr lang="en-US" dirty="0">
              <a:solidFill>
                <a:schemeClr val="bg1"/>
              </a:solidFill>
              <a:latin typeface="Tahoma" charset="0"/>
            </a:endParaRPr>
          </a:p>
          <a:p>
            <a:pPr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Παρασκευή προς τα άνω: κατά μήκος του μείζονος τόξου του στομάχου</a:t>
            </a:r>
            <a:endParaRPr lang="en-US" sz="2800" dirty="0">
              <a:solidFill>
                <a:schemeClr val="bg1"/>
              </a:solidFill>
              <a:latin typeface="Tahoma" charset="0"/>
            </a:endParaRPr>
          </a:p>
          <a:p>
            <a:pPr>
              <a:defRPr/>
            </a:pPr>
            <a:endParaRPr lang="en-US" sz="2800" dirty="0">
              <a:solidFill>
                <a:schemeClr val="bg1"/>
              </a:solidFill>
              <a:latin typeface="Tahoma" charset="0"/>
            </a:endParaRPr>
          </a:p>
          <a:p>
            <a:pPr>
              <a:defRPr/>
            </a:pPr>
            <a:endParaRPr lang="en-US" sz="2800" dirty="0">
              <a:solidFill>
                <a:schemeClr val="bg1"/>
              </a:solidFill>
              <a:latin typeface="Tahoma" charset="0"/>
            </a:endParaRPr>
          </a:p>
          <a:p>
            <a:pPr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Προς τα κάτω: έκφυση γαστροεπιπλοϊκής</a:t>
            </a:r>
            <a:r>
              <a:rPr lang="en-US" sz="2800" dirty="0" smtClean="0">
                <a:solidFill>
                  <a:schemeClr val="bg1"/>
                </a:solidFill>
                <a:latin typeface="Tahoma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ahoma" charset="0"/>
              </a:rPr>
              <a:t>Henle</a:t>
            </a:r>
            <a:r>
              <a:rPr lang="en-US" sz="2800" dirty="0">
                <a:solidFill>
                  <a:schemeClr val="bg1"/>
                </a:solidFill>
                <a:latin typeface="Tahoma" charset="0"/>
              </a:rPr>
              <a:t>)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143000" y="177800"/>
            <a:ext cx="709841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Δεξιά γαστροεπιπλοϊκά αγγεία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ea typeface="MS PGothic" charset="0"/>
              <a:cs typeface="MS PGothic" charset="0"/>
            </a:endParaRPr>
          </a:p>
        </p:txBody>
      </p:sp>
      <p:pic>
        <p:nvPicPr>
          <p:cNvPr id="24580" name="Picture 4" descr="colectomia destra anatomiai vasi mesenterici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07992"/>
            <a:ext cx="3409950" cy="284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412875"/>
            <a:ext cx="3276600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0563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1484313"/>
            <a:ext cx="5256213" cy="4525962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l-GR" dirty="0" smtClean="0">
                <a:solidFill>
                  <a:schemeClr val="bg1"/>
                </a:solidFill>
                <a:latin typeface="Tahoma" charset="0"/>
              </a:rPr>
              <a:t>Πότε ?</a:t>
            </a:r>
          </a:p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ahoma" charset="0"/>
              </a:rPr>
              <a:t>: </a:t>
            </a:r>
            <a:r>
              <a:rPr lang="el-GR" dirty="0" smtClean="0">
                <a:solidFill>
                  <a:schemeClr val="bg1"/>
                </a:solidFill>
                <a:latin typeface="Tahoma" charset="0"/>
              </a:rPr>
              <a:t>στα νεοπλάσματα</a:t>
            </a:r>
            <a:endParaRPr lang="en-US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30000"/>
              </a:lnSpc>
              <a:buFontTx/>
              <a:buNone/>
              <a:defRPr/>
            </a:pPr>
            <a:endParaRPr lang="en-US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2800" dirty="0">
                <a:solidFill>
                  <a:schemeClr val="bg1"/>
                </a:solidFill>
                <a:latin typeface="Tahoma" charset="0"/>
              </a:rPr>
              <a:t>T&gt;2 </a:t>
            </a: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τυφλό ή ανιόν κόλον</a:t>
            </a:r>
            <a:endParaRPr lang="en-US" sz="2800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Δεξιά κολική καμπή</a:t>
            </a:r>
            <a:endParaRPr lang="en-US" sz="2800" dirty="0">
              <a:solidFill>
                <a:schemeClr val="bg1"/>
              </a:solidFill>
              <a:latin typeface="Tahoma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l-GR" sz="2800" dirty="0" smtClean="0">
                <a:solidFill>
                  <a:schemeClr val="bg1"/>
                </a:solidFill>
                <a:latin typeface="Tahoma" charset="0"/>
              </a:rPr>
              <a:t>Εγγύς εγκάρσιο κόλον</a:t>
            </a:r>
            <a:endParaRPr lang="en-US" sz="2800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381125" y="177800"/>
            <a:ext cx="709841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l-G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ea typeface="MS PGothic" charset="0"/>
                <a:cs typeface="MS PGothic" charset="0"/>
              </a:rPr>
              <a:t>Δεξιά γαστροεπιπλοϊκά αγγεία</a:t>
            </a:r>
            <a:endParaRPr lang="it-IT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ea typeface="MS PGothic" charset="0"/>
              <a:cs typeface="MS PGothic" charset="0"/>
            </a:endParaRPr>
          </a:p>
        </p:txBody>
      </p:sp>
      <p:pic>
        <p:nvPicPr>
          <p:cNvPr id="25604" name="Picture 4" descr="emicolectomia destra"/>
          <p:cNvPicPr preferRelativeResize="0"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71" y="2060575"/>
            <a:ext cx="3775729" cy="374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011863" y="2276475"/>
            <a:ext cx="406400" cy="4826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5724525" y="3860800"/>
            <a:ext cx="542925" cy="4191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>
                <a:solidFill>
                  <a:schemeClr val="bg1"/>
                </a:solidFill>
                <a:latin typeface="Verdana" charset="0"/>
                <a:ea typeface="MS PGothic" charset="0"/>
                <a:cs typeface="MS PGothic" charset="0"/>
              </a:rPr>
              <a:t>T3</a:t>
            </a:r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6732588" y="2060575"/>
            <a:ext cx="406400" cy="4826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77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Διατομή παχέος εντέρου</a:t>
            </a:r>
            <a:endParaRPr lang="en-US" sz="3600" b="1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90600"/>
            <a:ext cx="8902699" cy="36322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>
              <a:lnSpc>
                <a:spcPct val="190000"/>
              </a:lnSpc>
              <a:defRPr/>
            </a:pPr>
            <a:r>
              <a:rPr lang="el-GR" sz="2000" dirty="0" smtClean="0">
                <a:latin typeface="Tahoma" charset="0"/>
                <a:cs typeface="Tahoma" charset="0"/>
              </a:rPr>
              <a:t>Εύκολη διατομή του εγκαρσίου μεσοκόλου 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(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στο σημείο αυτό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)</a:t>
            </a:r>
            <a:endParaRPr lang="en-US" sz="20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90000"/>
              </a:lnSpc>
              <a:defRPr/>
            </a:pPr>
            <a:r>
              <a:rPr lang="el-GR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Διατομή του επιπλόου στο σημείο διατομής του εντέρου</a:t>
            </a:r>
            <a:endParaRPr lang="en-US" sz="20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90000"/>
              </a:lnSpc>
              <a:defRPr/>
            </a:pPr>
            <a:r>
              <a:rPr lang="el-GR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Διαχωρισμός του γαστροκολικόυ συνδέσμου και διατομη του εγκαρσίου </a:t>
            </a:r>
            <a:r>
              <a:rPr lang="el-GR" sz="2000" dirty="0" err="1" smtClean="0">
                <a:solidFill>
                  <a:schemeClr val="bg1"/>
                </a:solidFill>
                <a:latin typeface="Tahoma" charset="0"/>
                <a:cs typeface="Tahoma" charset="0"/>
              </a:rPr>
              <a:t>κόλου</a:t>
            </a:r>
            <a:r>
              <a:rPr lang="el-GR" sz="20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 </a:t>
            </a:r>
            <a:r>
              <a:rPr lang="en-US" sz="2000" dirty="0" smtClean="0">
                <a:solidFill>
                  <a:schemeClr val="bg1"/>
                </a:solidFill>
                <a:latin typeface="Tahoma" charset="0"/>
                <a:cs typeface="Tahoma" charset="0"/>
                <a:hlinkClick r:id="rId2" action="ppaction://hlinkfile"/>
              </a:rPr>
              <a:t>(video)</a:t>
            </a:r>
            <a:endParaRPr lang="en-US" sz="2000" dirty="0">
              <a:solidFill>
                <a:schemeClr val="bg1"/>
              </a:solidFill>
              <a:latin typeface="Tahoma" charset="0"/>
              <a:cs typeface="Tahoma" charset="0"/>
            </a:endParaRPr>
          </a:p>
        </p:txBody>
      </p:sp>
      <p:pic>
        <p:nvPicPr>
          <p:cNvPr id="26628" name="Picture 4" descr="Colon transec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406" y="3543589"/>
            <a:ext cx="4174493" cy="334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sezione mesocol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43589"/>
            <a:ext cx="4191000" cy="3314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0295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Διατομή ειλεού</a:t>
            </a:r>
            <a:endParaRPr lang="it-IT" sz="36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27651" name="Picture 4" descr="ileo trasnsezi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70263"/>
            <a:ext cx="4356100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5" descr="sezione meso ile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375025"/>
            <a:ext cx="4391025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185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4038600" cy="114300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l-GR" sz="3200" b="1" dirty="0" smtClean="0">
                <a:solidFill>
                  <a:schemeClr val="bg1"/>
                </a:solidFill>
                <a:latin typeface="Tahoma"/>
                <a:cs typeface="Tahoma"/>
              </a:rPr>
              <a:t>Ενδοσωματική Αναστόμωση</a:t>
            </a:r>
            <a:endParaRPr lang="it-IT" sz="3200" b="1" dirty="0" smtClean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0429"/>
            <a:ext cx="4267200" cy="4679950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Πλεονεκτήματα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: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Tahoma" charset="0"/>
                <a:cs typeface="Tahoma" charset="0"/>
              </a:rPr>
              <a:t>   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-</a:t>
            </a: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 Χωρίς έλξη στο μεσεντέριο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Tahoma" charset="0"/>
                <a:cs typeface="Tahoma" charset="0"/>
              </a:rPr>
              <a:t>   - </a:t>
            </a: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Μικρή υπερηβική τομή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1800" dirty="0">
                <a:solidFill>
                  <a:schemeClr val="bg1"/>
                </a:solidFill>
                <a:latin typeface="Tahoma" charset="0"/>
                <a:cs typeface="Tahoma" charset="0"/>
              </a:rPr>
              <a:t>	(mini-</a:t>
            </a:r>
            <a:r>
              <a:rPr lang="en-US" sz="1800" dirty="0" err="1">
                <a:solidFill>
                  <a:schemeClr val="bg1"/>
                </a:solidFill>
                <a:latin typeface="Tahoma" charset="0"/>
                <a:cs typeface="Tahoma" charset="0"/>
              </a:rPr>
              <a:t>Pfannenstiel</a:t>
            </a:r>
            <a:r>
              <a:rPr lang="en-US" sz="1800" dirty="0">
                <a:solidFill>
                  <a:schemeClr val="bg1"/>
                </a:solidFill>
                <a:latin typeface="Tahoma" charset="0"/>
                <a:cs typeface="Tahoma" charset="0"/>
              </a:rPr>
              <a:t> 6-8 cm)</a:t>
            </a: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sz="1800" dirty="0">
                <a:solidFill>
                  <a:schemeClr val="bg1"/>
                </a:solidFill>
                <a:latin typeface="Tahoma" charset="0"/>
                <a:cs typeface="Tahoma" charset="0"/>
              </a:rPr>
              <a:t> 	- </a:t>
            </a:r>
            <a:r>
              <a:rPr lang="el-GR" sz="2400" dirty="0">
                <a:latin typeface="Tahoma" charset="0"/>
                <a:cs typeface="Tahoma" charset="0"/>
              </a:rPr>
              <a:t>Αφαίρεση παρασκευάσματος με προστασία από </a:t>
            </a:r>
            <a:r>
              <a:rPr lang="en-US" sz="2400" dirty="0" err="1" smtClean="0">
                <a:latin typeface="Tahoma" charset="0"/>
                <a:cs typeface="Tahoma" charset="0"/>
              </a:rPr>
              <a:t>endobag</a:t>
            </a:r>
            <a:endParaRPr lang="el-GR" sz="2400" dirty="0" smtClean="0">
              <a:latin typeface="Tahoma" charset="0"/>
              <a:cs typeface="Tahoma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Μειονεκτήματα</a:t>
            </a:r>
            <a:r>
              <a:rPr lang="en-US" sz="2400" dirty="0" smtClean="0">
                <a:solidFill>
                  <a:schemeClr val="bg1"/>
                </a:solidFill>
                <a:latin typeface="Tahoma" charset="0"/>
                <a:cs typeface="Tahoma" charset="0"/>
              </a:rPr>
              <a:t>:</a:t>
            </a:r>
            <a:endParaRPr lang="en-US" sz="2400" dirty="0">
              <a:solidFill>
                <a:schemeClr val="bg1"/>
              </a:solidFill>
              <a:latin typeface="Tahoma" charset="0"/>
              <a:cs typeface="Tahoma" charset="0"/>
            </a:endParaRPr>
          </a:p>
          <a:p>
            <a:pPr lvl="1" eaLnBrk="1" hangingPunct="1">
              <a:lnSpc>
                <a:spcPct val="130000"/>
              </a:lnSpc>
              <a:defRPr/>
            </a:pPr>
            <a:r>
              <a:rPr lang="el-GR" sz="2400" dirty="0" smtClean="0">
                <a:solidFill>
                  <a:schemeClr val="bg1"/>
                </a:solidFill>
                <a:latin typeface="Tahoma" charset="0"/>
                <a:ea typeface="ＭＳ Ｐゴシック" charset="0"/>
                <a:cs typeface="Tahoma" charset="0"/>
              </a:rPr>
              <a:t>Εμπειρία στη λαπαροσκοπική συρραφή</a:t>
            </a:r>
            <a:endParaRPr lang="en-US" sz="2000" dirty="0">
              <a:solidFill>
                <a:schemeClr val="bg1"/>
              </a:solidFill>
              <a:latin typeface="Tahoma" charset="0"/>
              <a:ea typeface="ＭＳ Ｐゴシック" charset="0"/>
              <a:cs typeface="Tahoma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859338" y="1673225"/>
            <a:ext cx="4176712" cy="5184775"/>
          </a:xfrm>
          <a:prstGeom prst="rect">
            <a:avLst/>
          </a:prstGeom>
          <a:gradFill>
            <a:gsLst>
              <a:gs pos="0">
                <a:srgbClr val="0070C0"/>
              </a:gs>
              <a:gs pos="55000">
                <a:schemeClr val="accent2">
                  <a:shade val="69000"/>
                  <a:satMod val="137000"/>
                </a:schemeClr>
              </a:gs>
              <a:gs pos="100000">
                <a:schemeClr val="accent2">
                  <a:shade val="98000"/>
                  <a:satMod val="137000"/>
                </a:schemeClr>
              </a:gs>
            </a:gsLst>
          </a:gradFill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  <a:extLst/>
        </p:spPr>
        <p:txBody>
          <a:bodyPr vert="horz" lIns="54864" tIns="91440" rtlCol="0">
            <a:normAutofit/>
          </a:bodyPr>
          <a:lstStyle/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l-G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Πλεονεκτήματα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:</a:t>
            </a: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- </a:t>
            </a:r>
            <a:r>
              <a:rPr lang="el-G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ευκολότερη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cs typeface="Tahoma" charset="0"/>
            </a:endParaRP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cs typeface="Tahoma" charset="0"/>
            </a:endParaRP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l-G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Μειονεκτήματα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:</a:t>
            </a: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- </a:t>
            </a:r>
            <a:r>
              <a:rPr lang="el-G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κίνδυνος συστροφής του μεσεντερίου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cs typeface="Tahoma" charset="0"/>
            </a:endParaRP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- </a:t>
            </a:r>
            <a:r>
              <a:rPr lang="el-GR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λαπαροτομή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(</a:t>
            </a:r>
            <a:r>
              <a:rPr lang="el-G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-</a:t>
            </a:r>
            <a:r>
              <a:rPr lang="el-G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6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cm)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charset="0"/>
              <a:cs typeface="Tahoma" charset="0"/>
            </a:endParaRPr>
          </a:p>
          <a:p>
            <a:pPr marL="438912" indent="-320040">
              <a:lnSpc>
                <a:spcPct val="130000"/>
              </a:lnSpc>
              <a:buClr>
                <a:schemeClr val="accent1"/>
              </a:buClr>
              <a:buSzPct val="80000"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- </a:t>
            </a:r>
            <a:r>
              <a:rPr lang="el-G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έλξη στο κόλον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  <a:cs typeface="Tahoma" charset="0"/>
              </a:rPr>
              <a:t> 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4716463" y="188913"/>
            <a:ext cx="41148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l-GR" sz="3200" b="1" dirty="0" smtClean="0">
                <a:solidFill>
                  <a:schemeClr val="bg1"/>
                </a:solidFill>
                <a:latin typeface="Tahoma"/>
                <a:ea typeface="MS PGothic" charset="0"/>
                <a:cs typeface="Tahoma"/>
              </a:rPr>
              <a:t>Εξωσωματική Αναστόμωση</a:t>
            </a:r>
            <a:endParaRPr lang="it-IT" sz="3200" b="1" dirty="0">
              <a:solidFill>
                <a:schemeClr val="bg1"/>
              </a:solidFill>
              <a:latin typeface="Tahoma"/>
              <a:ea typeface="MS PGothic" charset="0"/>
              <a:cs typeface="Tahom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50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  <a:gradFill rotWithShape="1">
            <a:gsLst>
              <a:gs pos="0">
                <a:srgbClr val="002060"/>
              </a:gs>
              <a:gs pos="55000">
                <a:schemeClr val="accent2">
                  <a:shade val="69000"/>
                  <a:satMod val="137000"/>
                </a:schemeClr>
              </a:gs>
              <a:gs pos="100000">
                <a:schemeClr val="accent2">
                  <a:shade val="98000"/>
                  <a:satMod val="137000"/>
                </a:schemeClr>
              </a:gs>
            </a:gsLst>
            <a:lin ang="16200000" scaled="0"/>
          </a:gradFill>
          <a:ln>
            <a:noFill/>
          </a:ln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l-GR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νδοσωματική Αναστόμωση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intracorporeal anastomosis - sutur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171450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</a:t>
            </a:r>
            <a:r>
              <a:rPr lang="el-GR" dirty="0" err="1" smtClean="0"/>
              <a:t>νδοσωματική</a:t>
            </a:r>
            <a:r>
              <a:rPr lang="el-GR" dirty="0" smtClean="0"/>
              <a:t> Αναστόμωση</a:t>
            </a:r>
            <a:endParaRPr lang="en-US" dirty="0"/>
          </a:p>
        </p:txBody>
      </p:sp>
      <p:pic>
        <p:nvPicPr>
          <p:cNvPr id="4" name="GI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9200" y="171450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70C0">
              <a:alpha val="50000"/>
            </a:srgbClr>
          </a:solidFill>
          <a:ln algn="ctr"/>
        </p:spPr>
        <p:txBody>
          <a:bodyPr/>
          <a:lstStyle/>
          <a:p>
            <a:pPr eaLnBrk="1" hangingPunct="1">
              <a:spcBef>
                <a:spcPct val="50000"/>
              </a:spcBef>
              <a:buClr>
                <a:schemeClr val="tx2"/>
              </a:buClr>
              <a:defRPr/>
            </a:pPr>
            <a:r>
              <a:rPr lang="el-GR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>Λαπαροσκοπική</a:t>
            </a: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> Χειρουργική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</a:b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> Ελάχιστα Τραυματική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> </a:t>
            </a: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cs typeface="Arial" pitchFamily="34" charset="0"/>
              </a:rPr>
              <a:t>Χειρουργική</a:t>
            </a:r>
          </a:p>
        </p:txBody>
      </p:sp>
      <p:pic>
        <p:nvPicPr>
          <p:cNvPr id="4710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5450" y="0"/>
            <a:ext cx="8291513" cy="936625"/>
          </a:xfrm>
          <a:effectLst>
            <a:outerShdw blurRad="63500" dist="35921" dir="2700000" algn="ctr" rotWithShape="0">
              <a:schemeClr val="tx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Ενδοσωματική Αναστόμωση</a:t>
            </a:r>
            <a:endParaRPr lang="en-US" sz="36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0213" y="1557338"/>
            <a:ext cx="8281987" cy="4525962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 defTabSz="271463" eaLnBrk="1" hangingPunct="1">
              <a:buFontTx/>
              <a:buNone/>
              <a:defRPr/>
            </a:pPr>
            <a:r>
              <a:rPr lang="el-GR" dirty="0" smtClean="0">
                <a:solidFill>
                  <a:schemeClr val="bg1"/>
                </a:solidFill>
                <a:latin typeface="Tahoma" charset="0"/>
                <a:cs typeface="+mn-cs"/>
              </a:rPr>
              <a:t>Μίνι-λαπαροτομή</a:t>
            </a: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:</a:t>
            </a:r>
          </a:p>
          <a:p>
            <a:pPr marL="0" indent="0" defTabSz="271463"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  mini-</a:t>
            </a:r>
            <a:r>
              <a:rPr lang="en-US" dirty="0" err="1" smtClean="0">
                <a:solidFill>
                  <a:schemeClr val="bg1"/>
                </a:solidFill>
                <a:latin typeface="Tahoma" charset="0"/>
                <a:cs typeface="+mn-cs"/>
              </a:rPr>
              <a:t>Pfannenstiel</a:t>
            </a: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  </a:t>
            </a:r>
          </a:p>
          <a:p>
            <a:pPr marL="0" indent="0" defTabSz="271463" eaLnBrk="1" hangingPunct="1">
              <a:defRPr/>
            </a:pPr>
            <a:endParaRPr lang="en-US" dirty="0" smtClean="0">
              <a:solidFill>
                <a:schemeClr val="bg1"/>
              </a:solidFill>
              <a:latin typeface="Tahoma" charset="0"/>
              <a:cs typeface="+mn-cs"/>
            </a:endParaRPr>
          </a:p>
          <a:p>
            <a:pPr marL="0" indent="0" defTabSz="271463" eaLnBrk="1" hangingPunct="1">
              <a:buFontTx/>
              <a:buNone/>
              <a:defRPr/>
            </a:pPr>
            <a:r>
              <a:rPr lang="el-GR" dirty="0" smtClean="0">
                <a:solidFill>
                  <a:schemeClr val="bg1"/>
                </a:solidFill>
                <a:latin typeface="Tahoma" charset="0"/>
                <a:cs typeface="+mn-cs"/>
              </a:rPr>
              <a:t>Αναστόμωση</a:t>
            </a: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:</a:t>
            </a:r>
          </a:p>
          <a:p>
            <a:pPr marL="0" indent="0" defTabSz="271463"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 </a:t>
            </a:r>
            <a:r>
              <a:rPr lang="el-GR" dirty="0" smtClean="0">
                <a:solidFill>
                  <a:schemeClr val="bg1"/>
                </a:solidFill>
                <a:latin typeface="Tahoma" charset="0"/>
                <a:cs typeface="+mn-cs"/>
              </a:rPr>
              <a:t>Με συρραπτικό</a:t>
            </a:r>
          </a:p>
          <a:p>
            <a:pPr marL="0" indent="0" defTabSz="271463" eaLnBrk="1" hangingPunct="1">
              <a:defRPr/>
            </a:pPr>
            <a:r>
              <a:rPr lang="el-GR" dirty="0">
                <a:latin typeface="Tahoma" charset="0"/>
              </a:rPr>
              <a:t> </a:t>
            </a:r>
            <a:r>
              <a:rPr lang="el-GR" dirty="0" smtClean="0">
                <a:latin typeface="Tahoma" charset="0"/>
              </a:rPr>
              <a:t>πλαγιο-πλαγία</a:t>
            </a:r>
          </a:p>
          <a:p>
            <a:pPr marL="0" indent="0" defTabSz="271463" eaLnBrk="1" hangingPunct="1">
              <a:defRPr/>
            </a:pPr>
            <a:r>
              <a:rPr lang="el-GR" dirty="0">
                <a:solidFill>
                  <a:schemeClr val="bg1"/>
                </a:solidFill>
                <a:latin typeface="Tahoma" charset="0"/>
                <a:cs typeface="+mn-cs"/>
              </a:rPr>
              <a:t> </a:t>
            </a:r>
            <a:r>
              <a:rPr lang="el-GR" dirty="0" smtClean="0">
                <a:solidFill>
                  <a:schemeClr val="bg1"/>
                </a:solidFill>
                <a:latin typeface="Tahoma" charset="0"/>
                <a:cs typeface="+mn-cs"/>
              </a:rPr>
              <a:t>ισοπερισταλτική</a:t>
            </a:r>
          </a:p>
          <a:p>
            <a:pPr marL="0" indent="0" defTabSz="271463" eaLnBrk="1" hangingPunct="1">
              <a:defRPr/>
            </a:pPr>
            <a:r>
              <a:rPr lang="el-GR" dirty="0">
                <a:latin typeface="Tahoma" charset="0"/>
              </a:rPr>
              <a:t> </a:t>
            </a:r>
            <a:r>
              <a:rPr lang="el-GR" dirty="0" smtClean="0">
                <a:latin typeface="Tahoma" charset="0"/>
              </a:rPr>
              <a:t>σύγκλειση αναστομωτικού χάσματος  με συνεχή ραφή (δεν περιλαμβάνει τον βλεννογόνο)</a:t>
            </a:r>
            <a:r>
              <a:rPr lang="en-US" dirty="0" smtClean="0">
                <a:solidFill>
                  <a:schemeClr val="bg1"/>
                </a:solidFill>
                <a:latin typeface="Tahoma" charset="0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5835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 sz="4000" b="1" dirty="0" smtClean="0">
                <a:solidFill>
                  <a:schemeClr val="bg1"/>
                </a:solidFill>
                <a:latin typeface="Tahoma" pitchFamily="34" charset="0"/>
                <a:ea typeface="MS PGothic" pitchFamily="34" charset="-128"/>
              </a:rPr>
              <a:t>Βίντεο</a:t>
            </a:r>
            <a:endParaRPr lang="it-IT" sz="4000" b="1" dirty="0" smtClean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66564" name="Text Box 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50825" y="2997200"/>
            <a:ext cx="8424863" cy="954107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l-GR" sz="2800" b="1" dirty="0" smtClean="0">
                <a:solidFill>
                  <a:schemeClr val="bg1"/>
                </a:solidFill>
                <a:latin typeface="Tahoma" charset="0"/>
                <a:ea typeface="MS PGothic" charset="0"/>
                <a:cs typeface="MS PGothic" charset="0"/>
                <a:hlinkClick r:id="rId3" action="ppaction://hlinkfile"/>
              </a:rPr>
              <a:t>Ρομποτική Δεξιά Κολεκτομή για μάζα του τυφλού</a:t>
            </a:r>
            <a:endParaRPr lang="it-IT" sz="2800" b="1" dirty="0">
              <a:solidFill>
                <a:schemeClr val="bg1"/>
              </a:solidFill>
              <a:latin typeface="Tahoma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498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0" y="2106613"/>
            <a:ext cx="9144000" cy="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2106613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1852613" y="1581150"/>
            <a:ext cx="509905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0" y="1058863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0" y="16986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9006" name="Group 9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3814869"/>
              </p:ext>
            </p:extLst>
          </p:nvPr>
        </p:nvGraphicFramePr>
        <p:xfrm>
          <a:off x="250825" y="995363"/>
          <a:ext cx="3960813" cy="4999252"/>
        </p:xfrm>
        <a:graphic>
          <a:graphicData uri="http://schemas.openxmlformats.org/drawingml/2006/table">
            <a:tbl>
              <a:tblPr/>
              <a:tblGrid>
                <a:gridCol w="1657350"/>
                <a:gridCol w="1246188"/>
                <a:gridCol w="1057275"/>
              </a:tblGrid>
              <a:tr h="5181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Features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p=ns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</a:t>
                      </a:r>
                      <a:r>
                        <a:rPr kumimoji="0" lang="en-GB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st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series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</a:t>
                      </a:r>
                      <a:r>
                        <a:rPr kumimoji="0" lang="en-GB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n=24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</a:t>
                      </a:r>
                      <a:r>
                        <a:rPr kumimoji="0" lang="en-GB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nd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series (</a:t>
                      </a:r>
                      <a:r>
                        <a:rPr kumimoji="0" lang="en-GB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n=29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Sex: m/f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13/11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17/12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181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Age 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mean±SD, (range) (years)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69 ±10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(51-89)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69 ±14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(51-86)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7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ASA: 1-2-3-4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5-15-3-1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0-8-12-9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48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AJCC staging: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1-2-3-4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Adenoma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Linfoma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3-7-8-4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3-8-7-1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48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Lymph node harvested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±SD,  (range) (no.)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24 ±10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(13-45)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21 ±10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(7-37)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Specimen length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±SD,range (cm)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31 ±8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(19-50)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26 ±10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(11-43)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Size tumor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±SD,range (cm)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4.75 ±2.5 (2.5-13)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4.7 ±2.5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(1.5-18)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5040" name="Group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6390745"/>
              </p:ext>
            </p:extLst>
          </p:nvPr>
        </p:nvGraphicFramePr>
        <p:xfrm>
          <a:off x="4284663" y="765175"/>
          <a:ext cx="4679950" cy="5373689"/>
        </p:xfrm>
        <a:graphic>
          <a:graphicData uri="http://schemas.openxmlformats.org/drawingml/2006/table">
            <a:tbl>
              <a:tblPr/>
              <a:tblGrid>
                <a:gridCol w="1638300"/>
                <a:gridCol w="1169987"/>
                <a:gridCol w="1168400"/>
                <a:gridCol w="703263"/>
              </a:tblGrid>
              <a:tr h="5181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Results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</a:t>
                      </a:r>
                      <a:r>
                        <a:rPr kumimoji="0" lang="en-GB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st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series (</a:t>
                      </a:r>
                      <a:r>
                        <a:rPr kumimoji="0" lang="en-GB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n=25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</a:t>
                      </a:r>
                      <a:r>
                        <a:rPr kumimoji="0" lang="en-GB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nd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series (</a:t>
                      </a:r>
                      <a:r>
                        <a:rPr kumimoji="0" lang="en-GB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n=29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p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Operative time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 SD, median (range) (min)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316 ±91.2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305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(145-540)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268 ±69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245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(170-400)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48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Conversion [no. (%)]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 laparoscopy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  open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 (4)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1(3.4)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0.865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First flatus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 SD,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(range) (days)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1.5± 0.6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(1-4)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2 ± 0.6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(1-4)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Oral re-intake 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 SD,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(range) (days)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 ±0.7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(1-3)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1.6 ±1.1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(1-5)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2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Complications I-II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181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Complications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III-IV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842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Length of stay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mean ± SD,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(range) (days)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6.92 ±2.7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 (4-13)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6.4 ±2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6 (4-10)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MS PGothic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MS PGothic" pitchFamily="34" charset="-128"/>
                          <a:cs typeface="Times New Roman" pitchFamily="18" charset="0"/>
                        </a:rPr>
                        <a:t>0.451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836" name="Text Box 93"/>
          <p:cNvSpPr txBox="1">
            <a:spLocks noChangeArrowheads="1"/>
          </p:cNvSpPr>
          <p:nvPr/>
        </p:nvSpPr>
        <p:spPr bwMode="auto">
          <a:xfrm>
            <a:off x="448469" y="6248400"/>
            <a:ext cx="8543131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l-GR" sz="1400" b="1" dirty="0" smtClean="0">
                <a:latin typeface="Tahoma" pitchFamily="34" charset="0"/>
              </a:rPr>
              <a:t>Όλες οι αναστομώσεις </a:t>
            </a:r>
            <a:r>
              <a:rPr lang="it-IT" sz="1400" b="1" dirty="0" smtClean="0">
                <a:latin typeface="Tahoma" pitchFamily="34" charset="0"/>
              </a:rPr>
              <a:t>:</a:t>
            </a:r>
            <a:r>
              <a:rPr lang="el-GR" sz="1400" b="1" dirty="0" smtClean="0">
                <a:latin typeface="Tahoma" pitchFamily="34" charset="0"/>
              </a:rPr>
              <a:t> πλ-πλ ισοπερισταλτικές με χρήση συρραπτικών και ενδοσωματικής ραφής</a:t>
            </a:r>
            <a:endParaRPr lang="it-IT" sz="1400" b="1" dirty="0">
              <a:latin typeface="Tahoma" pitchFamily="34" charset="0"/>
            </a:endParaRPr>
          </a:p>
        </p:txBody>
      </p:sp>
      <p:sp>
        <p:nvSpPr>
          <p:cNvPr id="31837" name="Rectangle 111"/>
          <p:cNvSpPr>
            <a:spLocks noChangeArrowheads="1"/>
          </p:cNvSpPr>
          <p:nvPr/>
        </p:nvSpPr>
        <p:spPr bwMode="auto">
          <a:xfrm>
            <a:off x="323850" y="0"/>
            <a:ext cx="9124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l-G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Δεξιά Κολεκτομή – Εμπειρία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Spinoglio</a:t>
            </a:r>
            <a:r>
              <a:rPr lang="it-IT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it-IT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40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5400" smtClean="0"/>
              <a:t>Future Directions</a:t>
            </a:r>
            <a:br>
              <a:rPr lang="en-US" sz="5400" smtClean="0"/>
            </a:br>
            <a:r>
              <a:rPr lang="en-US" sz="5400" smtClean="0"/>
              <a:t>Robotic Single Port</a:t>
            </a:r>
            <a:br>
              <a:rPr lang="en-US" sz="5400" smtClean="0"/>
            </a:br>
            <a:r>
              <a:rPr lang="en-US" sz="5400" smtClean="0"/>
              <a:t>Surgery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l-G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Advantages to Single port colectomy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Fewer incisions</a:t>
            </a:r>
          </a:p>
          <a:p>
            <a:pPr eaLnBrk="1" hangingPunct="1">
              <a:defRPr/>
            </a:pPr>
            <a:r>
              <a:rPr lang="en-US" smtClean="0"/>
              <a:t>Better cosmesis</a:t>
            </a:r>
          </a:p>
          <a:p>
            <a:pPr eaLnBrk="1" hangingPunct="1">
              <a:defRPr/>
            </a:pPr>
            <a:r>
              <a:rPr lang="en-US" smtClean="0"/>
              <a:t>Less pain</a:t>
            </a:r>
          </a:p>
          <a:p>
            <a:pPr eaLnBrk="1" hangingPunct="1">
              <a:defRPr/>
            </a:pPr>
            <a:r>
              <a:rPr lang="en-US" smtClean="0"/>
              <a:t>Possibly less narcotic use</a:t>
            </a:r>
          </a:p>
          <a:p>
            <a:pPr lvl="1" eaLnBrk="1" hangingPunct="1">
              <a:defRPr/>
            </a:pPr>
            <a:r>
              <a:rPr lang="en-US" smtClean="0"/>
              <a:t>Sooner return of bowel function</a:t>
            </a:r>
          </a:p>
          <a:p>
            <a:pPr lvl="1" eaLnBrk="1" hangingPunct="1">
              <a:defRPr/>
            </a:pPr>
            <a:r>
              <a:rPr lang="en-US" smtClean="0"/>
              <a:t>Decreased LOS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/>
              <a:t>Robotic assisted single incision right colectomy: early experience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3 patients total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Through 4 cm incision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Used three ports: 12mm and 2-8mm ports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Medial to lateral approach, extracorporeal resection and anastamosis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Op time 152 minutes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33% conversion rate (air leak)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36525" y="5992813"/>
            <a:ext cx="5265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Ostrowitz et al., Int J Med Robot, 2009 Dec 5(4):465-470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Robotics Advantage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Ergonomically superior</a:t>
            </a:r>
          </a:p>
          <a:p>
            <a:pPr eaLnBrk="1" hangingPunct="1">
              <a:defRPr/>
            </a:pPr>
            <a:r>
              <a:rPr lang="en-US" smtClean="0"/>
              <a:t>Assistant positioning taken out of equation</a:t>
            </a:r>
          </a:p>
          <a:p>
            <a:pPr eaLnBrk="1" hangingPunct="1">
              <a:defRPr/>
            </a:pPr>
            <a:r>
              <a:rPr lang="en-US" smtClean="0"/>
              <a:t>Wristed instruments ideal in single port setting</a:t>
            </a:r>
          </a:p>
          <a:p>
            <a:pPr lvl="1" eaLnBrk="1" hangingPunct="1">
              <a:defRPr/>
            </a:pPr>
            <a:r>
              <a:rPr lang="en-US" smtClean="0"/>
              <a:t>Triangulation returned back to surgeon by cross arm technique</a:t>
            </a:r>
          </a:p>
          <a:p>
            <a:pPr eaLnBrk="1" hangingPunct="1">
              <a:defRPr/>
            </a:pPr>
            <a:r>
              <a:rPr lang="en-US" smtClean="0"/>
              <a:t>Stable camera</a:t>
            </a:r>
          </a:p>
          <a:p>
            <a:pPr eaLnBrk="1" hangingPunct="1">
              <a:defRPr/>
            </a:pPr>
            <a:r>
              <a:rPr lang="en-US" smtClean="0"/>
              <a:t>3D view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Disadvantages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No assistant</a:t>
            </a:r>
          </a:p>
          <a:p>
            <a:pPr lvl="1" eaLnBrk="1" hangingPunct="1">
              <a:defRPr/>
            </a:pPr>
            <a:r>
              <a:rPr lang="en-US" smtClean="0"/>
              <a:t>Clips take longer than ligasure</a:t>
            </a:r>
          </a:p>
          <a:p>
            <a:pPr lvl="1" eaLnBrk="1" hangingPunct="1">
              <a:defRPr/>
            </a:pPr>
            <a:r>
              <a:rPr lang="en-US" smtClean="0"/>
              <a:t>No suction</a:t>
            </a:r>
          </a:p>
          <a:p>
            <a:pPr lvl="1" eaLnBrk="1" hangingPunct="1">
              <a:defRPr/>
            </a:pPr>
            <a:r>
              <a:rPr lang="en-US" smtClean="0"/>
              <a:t>Two arm technique, retraction hard (easier than laparoscopic single port surgery)</a:t>
            </a:r>
          </a:p>
          <a:p>
            <a:pPr eaLnBrk="1" hangingPunct="1">
              <a:defRPr/>
            </a:pPr>
            <a:r>
              <a:rPr lang="en-US" smtClean="0"/>
              <a:t>Increased operative time-this is decreasing</a:t>
            </a:r>
          </a:p>
          <a:p>
            <a:pPr eaLnBrk="1" hangingPunct="1">
              <a:defRPr/>
            </a:pPr>
            <a:r>
              <a:rPr lang="en-US" smtClean="0"/>
              <a:t>Tactile sensation lost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low bm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457200"/>
            <a:ext cx="7772400" cy="5829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  <a:effectLst>
            <a:outerShdw blurRad="63500" dist="38099" dir="2700000" algn="ctr" rotWithShape="0">
              <a:schemeClr val="tx1">
                <a:alpha val="74997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l-GR" sz="3600" b="1" dirty="0" smtClean="0">
                <a:solidFill>
                  <a:schemeClr val="bg1"/>
                </a:solidFill>
                <a:latin typeface="Tahoma" charset="0"/>
              </a:rPr>
              <a:t>Συμπεράσματα</a:t>
            </a:r>
            <a:endParaRPr lang="en-US" sz="36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39545" y="2514600"/>
            <a:ext cx="885666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26987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defTabSz="26987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defTabSz="26987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defTabSz="26987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defTabSz="26987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defTabSz="269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defTabSz="269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defTabSz="269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defTabSz="269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ρομποτική δεξιά κολεκτομή είναι ασφαλής και εύκολη στην εκμάθηση χειρουργική επέμβαση</a:t>
            </a: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Μπορεί να θεωρηθεί καλό αρχικό βήμα στην καμπύλη εκμάθησης για την ρομποτική χειρουργική του παχέος εντέρου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Με συγκεκριμένη τεχνική, οι εγχειρητικοί χρόνοι δεν διαφέρουν από τους αντίστοιχους λαπαροσκοπικούς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 μεγαλύτερα πλεονεκτήματα βρίσκονται στον λεμφαδενικό καθαρισμό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894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www.kkonstantinidis.com</a:t>
            </a:r>
            <a:endParaRPr lang="el-GR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28625" y="142875"/>
            <a:ext cx="8123238" cy="5943600"/>
            <a:chOff x="457200" y="-228600"/>
            <a:chExt cx="8123373" cy="5943616"/>
          </a:xfrm>
        </p:grpSpPr>
        <p:pic>
          <p:nvPicPr>
            <p:cNvPr id="49156" name="Picture 2" descr="Laparoscopy Sur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2895600"/>
              <a:ext cx="2865438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7" name="Picture 3" descr="Laparoscopy Sur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2800" y="2895600"/>
              <a:ext cx="2700338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8" name="Picture 4" descr="Laparoscop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1600" y="-228600"/>
              <a:ext cx="6400800" cy="312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9" name="Picture 5" descr="Laparoscopy Sur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72198" y="2857496"/>
              <a:ext cx="2508375" cy="2857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252728"/>
          </a:xfrm>
        </p:spPr>
        <p:txBody>
          <a:bodyPr/>
          <a:lstStyle/>
          <a:p>
            <a:r>
              <a:rPr lang="el-GR" dirty="0" smtClean="0"/>
              <a:t>Ευχαριστώ </a:t>
            </a:r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5411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9038"/>
            <a:ext cx="9144000" cy="566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17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838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Ρομποτική </a:t>
            </a:r>
            <a:r>
              <a:rPr lang="el-GR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Τηλεχειρουργική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το μέλλον της χειρουργικής ;</a:t>
            </a:r>
            <a:endParaRPr lang="en-US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63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419600"/>
            <a:ext cx="2514600" cy="1754188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29688" cy="609600"/>
          </a:xfrm>
          <a:solidFill>
            <a:srgbClr val="0070C0">
              <a:alpha val="71000"/>
            </a:srgbClr>
          </a:solidFill>
        </p:spPr>
        <p:txBody>
          <a:bodyPr/>
          <a:lstStyle/>
          <a:p>
            <a:pPr eaLnBrk="1" hangingPunct="1">
              <a:defRPr/>
            </a:pP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Μοντέρνα τεχνολογία στη χειρουργική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66800"/>
            <a:ext cx="5562600" cy="5029200"/>
          </a:xfrm>
          <a:solidFill>
            <a:srgbClr val="0070C0">
              <a:alpha val="71000"/>
            </a:srgbClr>
          </a:solidFill>
        </p:spPr>
        <p:txBody>
          <a:bodyPr lIns="45720" rIns="45720" anchor="ctr">
            <a:normAutofit/>
          </a:bodyPr>
          <a:lstStyle/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Εκπαίδευση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εξομοιωτές εικονικής πραγματικότητας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Διάγνωση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μη επεμβατικές διαγνωστικές απεικονιστικές μέθοδοι</a:t>
            </a: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μικροσκοπικοί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sensors</a:t>
            </a: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Ανταλλαγή ιατρικής πληροφορίας και ενημέρωση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Internet</a:t>
            </a: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Telemedicine</a:t>
            </a: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Telementoring</a:t>
            </a: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defRPr/>
            </a:pP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Μεσολάβηση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 </a:t>
            </a: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συσκευών 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Interface</a:t>
            </a: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)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 </a:t>
            </a:r>
            <a:r>
              <a:rPr lang="el-GR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μεταξύ χειρουργού και ασθενούς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Computer – enhanced Surgery</a:t>
            </a:r>
          </a:p>
          <a:p>
            <a:pPr lvl="1" eaLnBrk="1" hangingPunct="1">
              <a:lnSpc>
                <a:spcPct val="70000"/>
              </a:lnSpc>
              <a:spcBef>
                <a:spcPct val="0"/>
              </a:spcBef>
              <a:buFontTx/>
              <a:buChar char="•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Telerobotic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 Surgery</a:t>
            </a:r>
            <a:endParaRPr lang="el-GR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</p:txBody>
      </p:sp>
      <p:pic>
        <p:nvPicPr>
          <p:cNvPr id="40964" name="Davinci_intros_0001.wmv">
            <a:hlinkClick r:id="" action="ppaction://media"/>
          </p:cNvPr>
          <p:cNvPicPr>
            <a:picLocks noGrp="1" noChangeAspect="1" noChangeArrowheads="1"/>
          </p:cNvPicPr>
          <p:nvPr>
            <p:ph sz="quarter" idx="2"/>
            <a:quickTime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1200" y="1143000"/>
            <a:ext cx="3124200" cy="2344738"/>
          </a:xfrm>
        </p:spPr>
      </p:pic>
      <p:pic>
        <p:nvPicPr>
          <p:cNvPr id="40965" name="Davinci_intros_0002.wmv">
            <a:hlinkClick r:id="" action="ppaction://media"/>
          </p:cNvPr>
          <p:cNvPicPr>
            <a:picLocks noGrp="1" noChangeAspect="1" noChangeArrowheads="1"/>
          </p:cNvPicPr>
          <p:nvPr>
            <p:ph sz="quarter" idx="3"/>
            <a:quickTimeFile r:link="rId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791200" y="3638550"/>
            <a:ext cx="3124200" cy="23431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409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80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4"/>
                </p:tgtEl>
              </p:cMediaNode>
            </p:video>
            <p:video>
              <p:cMediaNode mute="1"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748" name="Picture 4" descr="Fig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196975"/>
            <a:ext cx="475297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749" name="Picture 5" descr="npo0000a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989138"/>
            <a:ext cx="4284662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28600" y="1909762"/>
            <a:ext cx="3786188" cy="4948238"/>
          </a:xfrm>
          <a:solidFill>
            <a:srgbClr val="0070C0">
              <a:alpha val="30196"/>
            </a:srgb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l-GR" sz="2400" dirty="0" smtClean="0">
                <a:effectLst/>
              </a:rPr>
              <a:t>Ενισχυμένη Πραγματικότητα (</a:t>
            </a:r>
            <a:r>
              <a:rPr lang="en-US" sz="2400" b="1" dirty="0" smtClean="0">
                <a:effectLst/>
              </a:rPr>
              <a:t>Augmented reality</a:t>
            </a:r>
            <a:r>
              <a:rPr lang="el-GR" sz="2400" dirty="0" smtClean="0">
                <a:effectLst/>
              </a:rPr>
              <a:t>)</a:t>
            </a: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400" dirty="0" err="1" smtClean="0">
                <a:effectLst/>
              </a:rPr>
              <a:t>Προεγχειρητικός</a:t>
            </a:r>
            <a:r>
              <a:rPr lang="el-GR" sz="2400" dirty="0" smtClean="0">
                <a:effectLst/>
              </a:rPr>
              <a:t> Σχεδιασμός (</a:t>
            </a:r>
            <a:r>
              <a:rPr lang="en-US" sz="2400" dirty="0" err="1" smtClean="0">
                <a:effectLst/>
              </a:rPr>
              <a:t>PreOp</a:t>
            </a:r>
            <a:r>
              <a:rPr lang="en-US" sz="2400" dirty="0" smtClean="0">
                <a:effectLst/>
              </a:rPr>
              <a:t> planning</a:t>
            </a:r>
            <a:r>
              <a:rPr lang="el-GR" sz="2400" dirty="0" smtClean="0">
                <a:effectLst/>
              </a:rPr>
              <a:t>)</a:t>
            </a: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400" dirty="0" smtClean="0">
                <a:effectLst/>
              </a:rPr>
              <a:t>Εικονική Επέμβαση (</a:t>
            </a:r>
            <a:r>
              <a:rPr lang="en-US" sz="2400" b="1" dirty="0" smtClean="0">
                <a:effectLst/>
              </a:rPr>
              <a:t>Operative rehearsal</a:t>
            </a:r>
            <a:r>
              <a:rPr lang="el-GR" sz="2400" dirty="0" smtClean="0">
                <a:effectLst/>
              </a:rPr>
              <a:t>)</a:t>
            </a: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400" dirty="0" err="1" smtClean="0">
                <a:effectLst/>
              </a:rPr>
              <a:t>Διεγχειρητική</a:t>
            </a:r>
            <a:r>
              <a:rPr lang="el-GR" sz="2400" dirty="0" smtClean="0">
                <a:effectLst/>
              </a:rPr>
              <a:t> πλοήγηση (</a:t>
            </a:r>
            <a:r>
              <a:rPr lang="en-US" sz="2400" b="1" dirty="0" err="1" smtClean="0">
                <a:effectLst/>
              </a:rPr>
              <a:t>IntraOp</a:t>
            </a:r>
            <a:r>
              <a:rPr lang="en-US" sz="2400" b="1" dirty="0" smtClean="0">
                <a:effectLst/>
              </a:rPr>
              <a:t> Navigation</a:t>
            </a:r>
            <a:r>
              <a:rPr lang="el-GR" sz="2400" dirty="0" smtClean="0">
                <a:effectLst/>
              </a:rPr>
              <a:t>)</a:t>
            </a: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l-GR" sz="2400" dirty="0" smtClean="0">
                <a:effectLst/>
              </a:rPr>
              <a:t>Χειρουργικοί εξομοιωτές</a:t>
            </a:r>
            <a:r>
              <a:rPr lang="en-US" sz="2400" b="1" dirty="0" smtClean="0">
                <a:effectLst/>
              </a:rPr>
              <a:t>(Surgical Simulators</a:t>
            </a:r>
            <a:r>
              <a:rPr lang="en-US" sz="2400" dirty="0" smtClean="0">
                <a:effectLst/>
              </a:rPr>
              <a:t>)</a:t>
            </a:r>
          </a:p>
          <a:p>
            <a:pPr>
              <a:lnSpc>
                <a:spcPct val="90000"/>
              </a:lnSpc>
            </a:pPr>
            <a:endParaRPr lang="el-GR" sz="2800" dirty="0" smtClean="0">
              <a:effectLst/>
            </a:endParaRPr>
          </a:p>
        </p:txBody>
      </p:sp>
      <p:pic>
        <p:nvPicPr>
          <p:cNvPr id="927751" name="Picture 7" descr="npo0000a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844675"/>
            <a:ext cx="4826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752" name="Picture 2" descr="npo0000a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4300" y="1700213"/>
            <a:ext cx="4968875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753" name="Picture 7" descr="npo0003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1268413"/>
            <a:ext cx="46815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754" name="Picture 2" descr="npo0003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9338" y="981075"/>
            <a:ext cx="363220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00563" y="1844675"/>
            <a:ext cx="3924300" cy="3951288"/>
            <a:chOff x="1656" y="1164"/>
            <a:chExt cx="2472" cy="2489"/>
          </a:xfrm>
        </p:grpSpPr>
        <p:pic>
          <p:nvPicPr>
            <p:cNvPr id="58380" name="Picture 4" descr="npo00039e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56" y="1164"/>
              <a:ext cx="2442" cy="2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81" name="Rectangle 13"/>
            <p:cNvSpPr>
              <a:spLocks noChangeArrowheads="1"/>
            </p:cNvSpPr>
            <p:nvPr/>
          </p:nvSpPr>
          <p:spPr bwMode="auto">
            <a:xfrm>
              <a:off x="1680" y="1200"/>
              <a:ext cx="2448" cy="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>
                  <a:solidFill>
                    <a:srgbClr val="0000FF"/>
                  </a:solidFill>
                  <a:latin typeface="Times New Roman" pitchFamily="18" charset="0"/>
                </a:rPr>
                <a:t>Portal Vein</a:t>
              </a:r>
              <a:r>
                <a:rPr lang="en-US" b="1">
                  <a:latin typeface="Times New Roman" pitchFamily="18" charset="0"/>
                </a:rPr>
                <a:t>	      </a:t>
              </a:r>
              <a:r>
                <a:rPr lang="en-US" b="1">
                  <a:solidFill>
                    <a:srgbClr val="FF0000"/>
                  </a:solidFill>
                  <a:latin typeface="Times New Roman" pitchFamily="18" charset="0"/>
                </a:rPr>
                <a:t>Hepatic Artery</a:t>
              </a:r>
            </a:p>
            <a:p>
              <a:pPr eaLnBrk="0" hangingPunct="0">
                <a:spcBef>
                  <a:spcPct val="50000"/>
                </a:spcBef>
              </a:pPr>
              <a:endParaRPr lang="en-US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sz="2000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sz="2000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sz="1200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sz="1200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en-US" b="1">
                <a:latin typeface="Times New Roman" pitchFamily="18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US" b="1">
                  <a:solidFill>
                    <a:srgbClr val="66FFFF"/>
                  </a:solidFill>
                  <a:latin typeface="Times New Roman" pitchFamily="18" charset="0"/>
                </a:rPr>
                <a:t>Vena Cava</a:t>
              </a:r>
              <a:r>
                <a:rPr lang="en-US" b="1">
                  <a:latin typeface="Times New Roman" pitchFamily="18" charset="0"/>
                </a:rPr>
                <a:t>	      </a:t>
              </a:r>
              <a:r>
                <a:rPr lang="en-US" b="1">
                  <a:solidFill>
                    <a:srgbClr val="00FF00"/>
                  </a:solidFill>
                  <a:latin typeface="Times New Roman" pitchFamily="18" charset="0"/>
                </a:rPr>
                <a:t>Bile Ducts</a:t>
              </a:r>
            </a:p>
          </p:txBody>
        </p:sp>
      </p:grpSp>
      <p:pic>
        <p:nvPicPr>
          <p:cNvPr id="927758" name="Picture 14" descr="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6425" y="860425"/>
            <a:ext cx="5997575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7760" name="Rectangle 1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l-G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Μοντέρνα τεχνολογία στη χειρουργική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927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7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927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7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927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7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927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7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927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2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927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2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27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1241</TotalTime>
  <Words>1837</Words>
  <Application>Microsoft Office PowerPoint</Application>
  <PresentationFormat>On-screen Show (4:3)</PresentationFormat>
  <Paragraphs>454</Paragraphs>
  <Slides>60</Slides>
  <Notes>21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Module</vt:lpstr>
      <vt:lpstr>Slide 1</vt:lpstr>
      <vt:lpstr>Slide 2</vt:lpstr>
      <vt:lpstr>Slide 3</vt:lpstr>
      <vt:lpstr>Slide 4</vt:lpstr>
      <vt:lpstr>Λαπαροσκοπική Χειρουργική  Ελάχιστα Τραυματική  Χειρουργική</vt:lpstr>
      <vt:lpstr>Slide 6</vt:lpstr>
      <vt:lpstr>Ρομποτική Τηλεχειρουργική  το μέλλον της χειρουργικής ;</vt:lpstr>
      <vt:lpstr>Μοντέρνα τεχνολογία στη χειρουργική</vt:lpstr>
      <vt:lpstr>Μοντέρνα τεχνολογία στη χειρουργική</vt:lpstr>
      <vt:lpstr>Slide 10</vt:lpstr>
      <vt:lpstr>Slide 11</vt:lpstr>
      <vt:lpstr>Slide 12</vt:lpstr>
      <vt:lpstr>Slide 13</vt:lpstr>
      <vt:lpstr>Πλεονεκτήματα για τον χειρουργό</vt:lpstr>
      <vt:lpstr>Περιορισμοί</vt:lpstr>
      <vt:lpstr>Ρομποτική Βαλβιδοπλαστική</vt:lpstr>
      <vt:lpstr>Κολεκτομές</vt:lpstr>
      <vt:lpstr>Ρομποτική Χειρουργική Παχέος Εντέρου</vt:lpstr>
      <vt:lpstr>Ρομποτικά-υποβοηθούμενη Χειρουργική παχέος εντέρου</vt:lpstr>
      <vt:lpstr>Slide 20</vt:lpstr>
      <vt:lpstr>ΔΥΝΗΤΙΚΑ ΠΛΕΟΝΕΚΤΗΜΑΤΑ ΡΟΜΠΟΤΙΚΗΣ  ΧΕΙΡΟΥΡΓΙΚΗΣ ΤΟΥ ΠΑΧΕΟΣ ΕΝΤΕΡΟΥ</vt:lpstr>
      <vt:lpstr>Παχύσαρκοι Ασθενείς</vt:lpstr>
      <vt:lpstr>Slide 23</vt:lpstr>
      <vt:lpstr>Ρομποτική Δεξιά Κολεκτομή για Καρκίνο</vt:lpstr>
      <vt:lpstr>Slide 25</vt:lpstr>
      <vt:lpstr>Ρομποτική Τεχνική από έσω προς τα έξω (Medial to Lateral)</vt:lpstr>
      <vt:lpstr>Ρομποτική Τεχνική : προβλήματα</vt:lpstr>
      <vt:lpstr>Τεχνικές  Λεπτομέρειες</vt:lpstr>
      <vt:lpstr>Ρομποτικό Σύστημα &amp; Θέσεις Ομάδος</vt:lpstr>
      <vt:lpstr>Slide 30</vt:lpstr>
      <vt:lpstr>Slide 31</vt:lpstr>
      <vt:lpstr>Slide 32</vt:lpstr>
      <vt:lpstr>Slide 33</vt:lpstr>
      <vt:lpstr>Δεξιά Κολεκτομή:  Ανατομικά Οδηγά Σημεία (Landmarks)</vt:lpstr>
      <vt:lpstr>Ανατομικά Οδηγά Σημεία :  άνω μεσεντέριος φλέβα (ΑΜΦ)</vt:lpstr>
      <vt:lpstr>Έλξη στην έκφυση της άνω μεσεντερίου</vt:lpstr>
      <vt:lpstr>Ανατομία Αγγείων</vt:lpstr>
      <vt:lpstr>Παρασκευή των αγγείων</vt:lpstr>
      <vt:lpstr>Slide 39</vt:lpstr>
      <vt:lpstr>Slide 40</vt:lpstr>
      <vt:lpstr>Δεξιά Κολικά Αγγεία</vt:lpstr>
      <vt:lpstr>Μέση Κολική α. και φ.</vt:lpstr>
      <vt:lpstr>Slide 43</vt:lpstr>
      <vt:lpstr>Slide 44</vt:lpstr>
      <vt:lpstr>Διατομή παχέος εντέρου</vt:lpstr>
      <vt:lpstr>Διατομή ειλεού</vt:lpstr>
      <vt:lpstr>Ενδοσωματική Αναστόμωση</vt:lpstr>
      <vt:lpstr>Slide 48</vt:lpstr>
      <vt:lpstr>Eνδοσωματική Αναστόμωση</vt:lpstr>
      <vt:lpstr>Ενδοσωματική Αναστόμωση</vt:lpstr>
      <vt:lpstr>Βίντεο</vt:lpstr>
      <vt:lpstr>Slide 52</vt:lpstr>
      <vt:lpstr>Future Directions Robotic Single Port Surgery</vt:lpstr>
      <vt:lpstr>Advantages to Single port colectomy</vt:lpstr>
      <vt:lpstr>Robotic assisted single incision right colectomy: early experience</vt:lpstr>
      <vt:lpstr>Robotics Advantage</vt:lpstr>
      <vt:lpstr>Disadvantages</vt:lpstr>
      <vt:lpstr>Slide 58</vt:lpstr>
      <vt:lpstr>Συμπεράσματα</vt:lpstr>
      <vt:lpstr>Ευχαριστώ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Hippocrates to da Vinci</dc:title>
  <dc:creator>PCforVideoEditing</dc:creator>
  <cp:lastModifiedBy>Petros Hirides</cp:lastModifiedBy>
  <cp:revision>123</cp:revision>
  <dcterms:created xsi:type="dcterms:W3CDTF">2006-08-16T00:00:00Z</dcterms:created>
  <dcterms:modified xsi:type="dcterms:W3CDTF">2011-09-19T12:37:50Z</dcterms:modified>
</cp:coreProperties>
</file>