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72" r:id="rId5"/>
    <p:sldId id="260" r:id="rId6"/>
    <p:sldId id="261" r:id="rId7"/>
    <p:sldId id="262" r:id="rId8"/>
    <p:sldId id="271" r:id="rId9"/>
    <p:sldId id="264" r:id="rId10"/>
    <p:sldId id="265" r:id="rId11"/>
    <p:sldId id="266" r:id="rId12"/>
    <p:sldId id="267" r:id="rId13"/>
    <p:sldId id="268" r:id="rId14"/>
    <p:sldId id="273" r:id="rId15"/>
    <p:sldId id="270" r:id="rId16"/>
    <p:sldId id="274" r:id="rId17"/>
    <p:sldId id="269" r:id="rId18"/>
    <p:sldId id="275" r:id="rId19"/>
    <p:sldId id="276" r:id="rId20"/>
    <p:sldId id="277" r:id="rId21"/>
    <p:sldId id="282" r:id="rId22"/>
    <p:sldId id="283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- Ορθογώνιο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- Ορθογώνιο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- Ορθογώνιο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- Ορθογώνιο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- Ορθογώνιο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- Στρογγυλεμένο ορθογώνιο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- Στρογγυλεμένο ορθογώνιο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- Ορθογώνιο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- Ορθογώνιο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10E0642-1EB6-44E8-A0D7-0F659E280DFB}" type="datetimeFigureOut">
              <a:rPr lang="el-GR" smtClean="0"/>
              <a:pPr/>
              <a:t>18/9/2011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2507E01-4705-4207-956A-900A4C12698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0642-1EB6-44E8-A0D7-0F659E280DFB}" type="datetimeFigureOut">
              <a:rPr lang="el-GR" smtClean="0"/>
              <a:pPr/>
              <a:t>18/9/2011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7E01-4705-4207-956A-900A4C12698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0642-1EB6-44E8-A0D7-0F659E280DFB}" type="datetimeFigureOut">
              <a:rPr lang="el-GR" smtClean="0"/>
              <a:pPr/>
              <a:t>18/9/2011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7E01-4705-4207-956A-900A4C12698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0642-1EB6-44E8-A0D7-0F659E280DFB}" type="datetimeFigureOut">
              <a:rPr lang="el-GR" smtClean="0"/>
              <a:pPr/>
              <a:t>18/9/2011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7E01-4705-4207-956A-900A4C12698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0642-1EB6-44E8-A0D7-0F659E280DFB}" type="datetimeFigureOut">
              <a:rPr lang="el-GR" smtClean="0"/>
              <a:pPr/>
              <a:t>18/9/2011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7E01-4705-4207-956A-900A4C12698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0642-1EB6-44E8-A0D7-0F659E280DFB}" type="datetimeFigureOut">
              <a:rPr lang="el-GR" smtClean="0"/>
              <a:pPr/>
              <a:t>18/9/2011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7E01-4705-4207-956A-900A4C12698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6" name="2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10E0642-1EB6-44E8-A0D7-0F659E280DFB}" type="datetimeFigureOut">
              <a:rPr lang="el-GR" smtClean="0"/>
              <a:pPr/>
              <a:t>18/9/2011</a:t>
            </a:fld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507E01-4705-4207-956A-900A4C12698A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8" name="27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10E0642-1EB6-44E8-A0D7-0F659E280DFB}" type="datetimeFigureOut">
              <a:rPr lang="el-GR" smtClean="0"/>
              <a:pPr/>
              <a:t>18/9/2011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2507E01-4705-4207-956A-900A4C12698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0642-1EB6-44E8-A0D7-0F659E280DFB}" type="datetimeFigureOut">
              <a:rPr lang="el-GR" smtClean="0"/>
              <a:pPr/>
              <a:t>18/9/2011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7E01-4705-4207-956A-900A4C12698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0642-1EB6-44E8-A0D7-0F659E280DFB}" type="datetimeFigureOut">
              <a:rPr lang="el-GR" smtClean="0"/>
              <a:pPr/>
              <a:t>18/9/2011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7E01-4705-4207-956A-900A4C12698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0642-1EB6-44E8-A0D7-0F659E280DFB}" type="datetimeFigureOut">
              <a:rPr lang="el-GR" smtClean="0"/>
              <a:pPr/>
              <a:t>18/9/2011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07E01-4705-4207-956A-900A4C12698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- Ορθογώνιο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- Ορθογώνιο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- Ορθογώνιο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- Ορθογώνιο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- Ορθογώνιο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- Στρογγυλεμένο ορθογώνιο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- Στρογγυλεμένο ορθογώνιο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- Ορθογώνιο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- Ορθογώνιο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- Ορθογώνιο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- Ορθογώνιο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- Ορθογώνιο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- Ορθογώνιο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10E0642-1EB6-44E8-A0D7-0F659E280DFB}" type="datetimeFigureOut">
              <a:rPr lang="el-GR" smtClean="0"/>
              <a:pPr/>
              <a:t>18/9/2011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2507E01-4705-4207-956A-900A4C12698A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Εγχειρητικοί χρόνοι ανοικτής δεξιάς </a:t>
            </a:r>
            <a:r>
              <a:rPr lang="el-GR" dirty="0" err="1" smtClean="0"/>
              <a:t>ημικολεκτομής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l-GR" dirty="0" err="1" smtClean="0"/>
              <a:t>Μινωτάκης</a:t>
            </a:r>
            <a:r>
              <a:rPr lang="el-GR" dirty="0" smtClean="0"/>
              <a:t> Κωνσταντίνος</a:t>
            </a:r>
          </a:p>
          <a:p>
            <a:r>
              <a:rPr lang="el-GR" sz="2000" dirty="0" smtClean="0"/>
              <a:t>Αν. Διευθυντής Α’ Χειρουργικής Κλινικής</a:t>
            </a:r>
          </a:p>
          <a:p>
            <a:r>
              <a:rPr lang="el-GR" sz="1800" dirty="0" smtClean="0"/>
              <a:t>Παραρτήματος </a:t>
            </a:r>
            <a:r>
              <a:rPr lang="el-GR" sz="1800" dirty="0" err="1" smtClean="0"/>
              <a:t>Καυτατζόγλου</a:t>
            </a:r>
            <a:r>
              <a:rPr lang="el-GR" sz="1800" dirty="0" smtClean="0"/>
              <a:t>,</a:t>
            </a:r>
          </a:p>
          <a:p>
            <a:r>
              <a:rPr lang="el-GR" sz="1800" dirty="0" err="1" smtClean="0"/>
              <a:t>Κωνσταντοπούλειου</a:t>
            </a:r>
            <a:r>
              <a:rPr lang="el-GR" sz="1800" dirty="0" smtClean="0"/>
              <a:t> Γενικού Νοσοκομείου Νέας  Ιωνίας.</a:t>
            </a:r>
            <a:endParaRPr lang="el-GR" sz="1800" dirty="0"/>
          </a:p>
        </p:txBody>
      </p:sp>
      <p:pic>
        <p:nvPicPr>
          <p:cNvPr id="1026" name="Picture 2" descr="R:\Χρόνοι Δεξιάς ημικολεκτομής\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204055"/>
            <a:ext cx="2699792" cy="2653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Αμβλεία έγερση του ανιόντος </a:t>
            </a:r>
            <a:endParaRPr lang="el-GR" dirty="0"/>
          </a:p>
        </p:txBody>
      </p:sp>
      <p:pic>
        <p:nvPicPr>
          <p:cNvPr id="5" name="4 - Θέση περιεχομένου" descr="9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76480" y="2249488"/>
            <a:ext cx="3600040" cy="4525962"/>
          </a:xfrm>
        </p:spPr>
      </p:pic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 smtClean="0"/>
              <a:t>Αναγνώριση των σπερματικών αγγείων και του δεξιού ουρητήρα.</a:t>
            </a:r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Έγερση του κόλου προς τη μέση γραμμή.</a:t>
            </a:r>
            <a:endParaRPr lang="el-GR" dirty="0"/>
          </a:p>
        </p:txBody>
      </p:sp>
      <p:pic>
        <p:nvPicPr>
          <p:cNvPr id="5" name="4 - Θέση περιεχομένου" descr="10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97450" y="2249488"/>
            <a:ext cx="3758099" cy="4525962"/>
          </a:xfrm>
        </p:spPr>
      </p:pic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 smtClean="0">
                <a:solidFill>
                  <a:srgbClr val="C00000"/>
                </a:solidFill>
              </a:rPr>
              <a:t>Αναγνώριση και προφύλαξη της τρίτης μοίρας του 12/λου.</a:t>
            </a:r>
          </a:p>
          <a:p>
            <a:r>
              <a:rPr lang="el-GR" dirty="0" smtClean="0"/>
              <a:t>Έγερση της δεξιάς κολικής καμπής.</a:t>
            </a:r>
          </a:p>
          <a:p>
            <a:r>
              <a:rPr lang="el-GR" dirty="0" smtClean="0"/>
              <a:t>Αποκάλυψη της 3</a:t>
            </a:r>
            <a:r>
              <a:rPr lang="el-GR" baseline="30000" dirty="0" smtClean="0"/>
              <a:t>ης</a:t>
            </a:r>
            <a:r>
              <a:rPr lang="el-GR" dirty="0" smtClean="0"/>
              <a:t> – 4</a:t>
            </a:r>
            <a:r>
              <a:rPr lang="el-GR" baseline="30000" dirty="0" smtClean="0"/>
              <a:t>ης</a:t>
            </a:r>
            <a:r>
              <a:rPr lang="el-GR" dirty="0" smtClean="0"/>
              <a:t> μοίρας του 12/λου και του παγκρέατος.</a:t>
            </a:r>
          </a:p>
          <a:p>
            <a:r>
              <a:rPr lang="el-GR" dirty="0" smtClean="0"/>
              <a:t>Ειδικά σε παχύσαρκα άτομα, προσοχή </a:t>
            </a:r>
            <a:r>
              <a:rPr lang="el-GR" dirty="0" smtClean="0"/>
              <a:t>στον </a:t>
            </a:r>
            <a:r>
              <a:rPr lang="el-GR" dirty="0" smtClean="0">
                <a:solidFill>
                  <a:srgbClr val="C00000"/>
                </a:solidFill>
              </a:rPr>
              <a:t>τραυματισμό</a:t>
            </a:r>
            <a:r>
              <a:rPr lang="el-GR" dirty="0" smtClean="0"/>
              <a:t> της μέσης κολικής φλέβας κατά τον χειρισμό.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 smtClean="0"/>
              <a:t>Αναγνώριση της μέσης κολικής αρτηρίας – φλέβας. Καθορισμός ορίων εκτομής.</a:t>
            </a:r>
            <a:endParaRPr lang="el-GR" sz="3200" dirty="0"/>
          </a:p>
        </p:txBody>
      </p:sp>
      <p:pic>
        <p:nvPicPr>
          <p:cNvPr id="5" name="4 - Θέση περιεχομένου" descr="1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3216" y="2249488"/>
            <a:ext cx="3746567" cy="4525962"/>
          </a:xfrm>
        </p:spPr>
      </p:pic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 smtClean="0"/>
              <a:t>Απολίνωση των </a:t>
            </a:r>
            <a:r>
              <a:rPr lang="el-GR" b="1" dirty="0" smtClean="0">
                <a:solidFill>
                  <a:srgbClr val="FF0000"/>
                </a:solidFill>
              </a:rPr>
              <a:t>δεξιών κλάδων </a:t>
            </a:r>
            <a:r>
              <a:rPr lang="el-GR" dirty="0" smtClean="0"/>
              <a:t>της μέσης κολικής αρτηρίας – φλέβας.</a:t>
            </a:r>
          </a:p>
          <a:p>
            <a:r>
              <a:rPr lang="el-GR" dirty="0" smtClean="0"/>
              <a:t>Απολίνωση της </a:t>
            </a:r>
            <a:r>
              <a:rPr lang="el-GR" b="1" dirty="0" err="1" smtClean="0">
                <a:solidFill>
                  <a:srgbClr val="FF0000"/>
                </a:solidFill>
              </a:rPr>
              <a:t>ειλεοκολικής</a:t>
            </a:r>
            <a:r>
              <a:rPr lang="el-GR" b="1" dirty="0" smtClean="0">
                <a:solidFill>
                  <a:srgbClr val="FF0000"/>
                </a:solidFill>
              </a:rPr>
              <a:t> και δεξιάς κολικής αρτ. Φλ.</a:t>
            </a:r>
          </a:p>
          <a:p>
            <a:r>
              <a:rPr lang="el-GR" dirty="0" smtClean="0"/>
              <a:t>Διατομή και εκτομή του δεξιού τμήματος του μείζονος </a:t>
            </a:r>
            <a:r>
              <a:rPr lang="el-GR" dirty="0" err="1" smtClean="0"/>
              <a:t>επιπλόου</a:t>
            </a:r>
            <a:r>
              <a:rPr lang="el-GR" dirty="0" smtClean="0"/>
              <a:t>, στην περιοχή του μείζονος τόξου του στομάχου, μαζί με το υπόλοιπο παρασκεύασμα.</a:t>
            </a:r>
          </a:p>
          <a:p>
            <a:r>
              <a:rPr lang="el-GR" dirty="0" smtClean="0"/>
              <a:t>Καθαρισμός των ορίων </a:t>
            </a:r>
            <a:r>
              <a:rPr lang="el-GR" dirty="0" err="1" smtClean="0"/>
              <a:t>εκτομής</a:t>
            </a:r>
            <a:r>
              <a:rPr lang="el-GR" dirty="0" smtClean="0"/>
              <a:t> εντέρου.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Συνήθως 10 εκ. τελικού ειλεού είναι αρκετά, πάντα όμως με κριτήριο την παρουσία λεμφαδένων.</a:t>
            </a:r>
            <a:endParaRPr lang="el-GR" sz="2400" dirty="0"/>
          </a:p>
        </p:txBody>
      </p:sp>
      <p:pic>
        <p:nvPicPr>
          <p:cNvPr id="5" name="4 - Θέση περιεχομένου" descr="IMAGE_144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7000" contrast="12000"/>
          </a:blip>
          <a:stretch>
            <a:fillRect/>
          </a:stretch>
        </p:blipFill>
        <p:spPr>
          <a:xfrm>
            <a:off x="5004048" y="2060848"/>
            <a:ext cx="3394472" cy="4525962"/>
          </a:xfrm>
        </p:spPr>
      </p:pic>
      <p:pic>
        <p:nvPicPr>
          <p:cNvPr id="6" name="5 - Θέση περιεχομένου" descr="IMAGE_141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lum bright="10000" contrast="9000"/>
          </a:blip>
          <a:stretch>
            <a:fillRect/>
          </a:stretch>
        </p:blipFill>
        <p:spPr>
          <a:xfrm>
            <a:off x="611560" y="285293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 smtClean="0"/>
              <a:t>Το σημείο εκτομής στο εγκάρσιο κόλον, εξαρτάται από την εντόπιση του όγκου.</a:t>
            </a:r>
            <a:endParaRPr lang="el-GR" sz="3200" dirty="0"/>
          </a:p>
        </p:txBody>
      </p:sp>
      <p:pic>
        <p:nvPicPr>
          <p:cNvPr id="5" name="4 - Θέση περιεχομένου" descr="3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50766"/>
            <a:ext cx="4038600" cy="2923405"/>
          </a:xfrm>
        </p:spPr>
      </p:pic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 smtClean="0"/>
              <a:t>Όγκοι στο τυφλό, επιτρέπουν την εκτομή μέχρι την δεξιά κολική καμπή.</a:t>
            </a:r>
          </a:p>
          <a:p>
            <a:r>
              <a:rPr lang="el-GR" dirty="0" smtClean="0"/>
              <a:t>Όγκοι στο ανιόν, επιβάλλουν την εκτομή του δεξιού τμήματος του εγκαρσίου, </a:t>
            </a:r>
            <a:r>
              <a:rPr lang="el-GR" dirty="0" smtClean="0">
                <a:solidFill>
                  <a:srgbClr val="C00000"/>
                </a:solidFill>
              </a:rPr>
              <a:t>μέχρι του δεξιού κλάδου της μέσης κολικής αρτ</a:t>
            </a:r>
            <a:r>
              <a:rPr lang="el-GR" dirty="0" smtClean="0"/>
              <a:t>. με διατήρηση της έκφυσης του κυρίως κλάδου της.</a:t>
            </a:r>
            <a:endParaRPr lang="el-GR" dirty="0"/>
          </a:p>
        </p:txBody>
      </p:sp>
      <p:pic>
        <p:nvPicPr>
          <p:cNvPr id="6" name="5 - Εικόνα"/>
          <p:cNvPicPr/>
          <p:nvPr/>
        </p:nvPicPr>
        <p:blipFill>
          <a:blip r:embed="rId3" cstate="print"/>
          <a:srcRect l="2495" t="1904" r="2694" b="979"/>
          <a:stretch>
            <a:fillRect/>
          </a:stretch>
        </p:blipFill>
        <p:spPr bwMode="auto">
          <a:xfrm>
            <a:off x="1979712" y="2348880"/>
            <a:ext cx="273630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Λεμφαδενικός</a:t>
            </a:r>
            <a:r>
              <a:rPr lang="el-GR" dirty="0" smtClean="0"/>
              <a:t> καθαρισμός</a:t>
            </a:r>
            <a:endParaRPr lang="el-GR" dirty="0"/>
          </a:p>
        </p:txBody>
      </p:sp>
      <p:pic>
        <p:nvPicPr>
          <p:cNvPr id="5" name="4 - Θέση περιεχομένου" descr="2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2640" r="12184" b="4569"/>
          <a:stretch>
            <a:fillRect/>
          </a:stretch>
        </p:blipFill>
        <p:spPr>
          <a:xfrm>
            <a:off x="395536" y="2276872"/>
            <a:ext cx="4003368" cy="4248472"/>
          </a:xfrm>
        </p:spPr>
      </p:pic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 smtClean="0"/>
              <a:t>Πρέπει να ακολουθήσει </a:t>
            </a:r>
            <a:r>
              <a:rPr lang="el-GR" dirty="0" err="1" smtClean="0">
                <a:solidFill>
                  <a:srgbClr val="C00000"/>
                </a:solidFill>
              </a:rPr>
              <a:t>κατ΄αρχάς</a:t>
            </a:r>
            <a:r>
              <a:rPr lang="el-GR" dirty="0" smtClean="0">
                <a:solidFill>
                  <a:srgbClr val="C00000"/>
                </a:solidFill>
              </a:rPr>
              <a:t> </a:t>
            </a:r>
            <a:r>
              <a:rPr lang="el-GR" dirty="0" smtClean="0"/>
              <a:t>την πορεία των αγγείων της </a:t>
            </a:r>
            <a:r>
              <a:rPr lang="el-GR" dirty="0" err="1" smtClean="0"/>
              <a:t>ειλεοκολικής</a:t>
            </a:r>
            <a:r>
              <a:rPr lang="el-GR" dirty="0" smtClean="0"/>
              <a:t> και δεξιάς κολικής αρτηρίας.</a:t>
            </a:r>
          </a:p>
          <a:p>
            <a:r>
              <a:rPr lang="el-GR" dirty="0" smtClean="0"/>
              <a:t>Σε περίπτωση όμως παρουσίας διηθημένων λεμφαδένων </a:t>
            </a:r>
            <a:r>
              <a:rPr lang="el-GR" dirty="0" smtClean="0">
                <a:solidFill>
                  <a:srgbClr val="C00000"/>
                </a:solidFill>
              </a:rPr>
              <a:t>θα πρέπει να θυσιαστεί</a:t>
            </a:r>
            <a:r>
              <a:rPr lang="el-GR" dirty="0" smtClean="0"/>
              <a:t> η μέση κολική ή ακόμα και κλάδων της άνω </a:t>
            </a:r>
            <a:r>
              <a:rPr lang="el-GR" dirty="0" err="1" smtClean="0"/>
              <a:t>μεσεντερίου</a:t>
            </a:r>
            <a:r>
              <a:rPr lang="el-GR" dirty="0" smtClean="0"/>
              <a:t> αρτ.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Είδη </a:t>
            </a:r>
            <a:r>
              <a:rPr lang="el-GR" dirty="0" err="1" smtClean="0"/>
              <a:t>ειλεο–εγκαρσίας</a:t>
            </a:r>
            <a:r>
              <a:rPr lang="el-GR" dirty="0" smtClean="0"/>
              <a:t> αναστόμωσης. 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1" dirty="0" smtClean="0">
                <a:solidFill>
                  <a:srgbClr val="C00000"/>
                </a:solidFill>
              </a:rPr>
              <a:t>Με τη χρήση ραμμάτων</a:t>
            </a:r>
            <a:r>
              <a:rPr lang="el-GR" dirty="0" smtClean="0"/>
              <a:t>:</a:t>
            </a:r>
          </a:p>
          <a:p>
            <a:r>
              <a:rPr lang="el-GR" dirty="0" err="1" smtClean="0"/>
              <a:t>Τελικο</a:t>
            </a:r>
            <a:r>
              <a:rPr lang="el-GR" dirty="0" smtClean="0"/>
              <a:t> – πλάγια.</a:t>
            </a:r>
          </a:p>
          <a:p>
            <a:r>
              <a:rPr lang="el-GR" dirty="0" err="1" smtClean="0"/>
              <a:t>Τελικο</a:t>
            </a:r>
            <a:r>
              <a:rPr lang="el-GR" dirty="0" smtClean="0"/>
              <a:t> – τελική.</a:t>
            </a:r>
          </a:p>
          <a:p>
            <a:r>
              <a:rPr lang="el-GR" dirty="0" err="1" smtClean="0"/>
              <a:t>Πλαγιο</a:t>
            </a:r>
            <a:r>
              <a:rPr lang="el-GR" dirty="0" smtClean="0"/>
              <a:t> – πλάγια.</a:t>
            </a:r>
          </a:p>
          <a:p>
            <a:r>
              <a:rPr lang="el-GR" dirty="0" err="1" smtClean="0"/>
              <a:t>Πλαγιο</a:t>
            </a:r>
            <a:r>
              <a:rPr lang="el-GR" dirty="0" smtClean="0"/>
              <a:t> </a:t>
            </a:r>
            <a:r>
              <a:rPr lang="el-GR" dirty="0" smtClean="0"/>
              <a:t>– τελική.</a:t>
            </a:r>
          </a:p>
          <a:p>
            <a:r>
              <a:rPr lang="el-GR" b="1" dirty="0" smtClean="0">
                <a:solidFill>
                  <a:srgbClr val="C00000"/>
                </a:solidFill>
              </a:rPr>
              <a:t>Με </a:t>
            </a:r>
            <a:r>
              <a:rPr lang="el-GR" b="1" dirty="0" smtClean="0">
                <a:solidFill>
                  <a:srgbClr val="C00000"/>
                </a:solidFill>
              </a:rPr>
              <a:t>τη </a:t>
            </a:r>
            <a:r>
              <a:rPr lang="el-GR" b="1" dirty="0" smtClean="0">
                <a:solidFill>
                  <a:srgbClr val="C00000"/>
                </a:solidFill>
              </a:rPr>
              <a:t>χρήση συρραπτικών.</a:t>
            </a:r>
            <a:endParaRPr lang="el-GR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Τελικο–πλάγια</a:t>
            </a:r>
            <a:r>
              <a:rPr lang="el-GR" dirty="0" smtClean="0"/>
              <a:t> αναστόμωση.</a:t>
            </a:r>
            <a:endParaRPr lang="el-GR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 smtClean="0"/>
              <a:t>Παραμένει η πιο «φυσιολογική», εύκολη, ασφαλής. </a:t>
            </a:r>
          </a:p>
          <a:p>
            <a:r>
              <a:rPr lang="el-GR" dirty="0" smtClean="0">
                <a:solidFill>
                  <a:srgbClr val="FF0000"/>
                </a:solidFill>
              </a:rPr>
              <a:t>Σύγκλειση κολοβώματος εγκαρσίου </a:t>
            </a:r>
            <a:r>
              <a:rPr lang="el-GR" dirty="0" smtClean="0"/>
              <a:t>σε δύο στρώματα.</a:t>
            </a:r>
            <a:endParaRPr lang="el-GR" dirty="0"/>
          </a:p>
        </p:txBody>
      </p:sp>
      <p:pic>
        <p:nvPicPr>
          <p:cNvPr id="7" name="6 - Θέση περιεχομένου" descr="22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276872"/>
            <a:ext cx="2657475" cy="2419350"/>
          </a:xfrm>
        </p:spPr>
      </p:pic>
      <p:pic>
        <p:nvPicPr>
          <p:cNvPr id="8" name="7 - Εικόνα" descr="2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4149080"/>
            <a:ext cx="2133600" cy="2162175"/>
          </a:xfrm>
          <a:prstGeom prst="rect">
            <a:avLst/>
          </a:prstGeom>
        </p:spPr>
      </p:pic>
      <p:sp>
        <p:nvSpPr>
          <p:cNvPr id="6" name="5 - TextBox"/>
          <p:cNvSpPr txBox="1"/>
          <p:nvPr/>
        </p:nvSpPr>
        <p:spPr>
          <a:xfrm>
            <a:off x="2411760" y="4077072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Τελικο</a:t>
            </a:r>
            <a:r>
              <a:rPr lang="el-GR" dirty="0" smtClean="0"/>
              <a:t>-πλάγια αναστόμωση 2.</a:t>
            </a:r>
            <a:endParaRPr lang="el-GR" dirty="0"/>
          </a:p>
        </p:txBody>
      </p:sp>
      <p:pic>
        <p:nvPicPr>
          <p:cNvPr id="5" name="4 - Θέση περιεχομένου" descr="12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76301" y="2249488"/>
            <a:ext cx="3200397" cy="4525962"/>
          </a:xfrm>
        </p:spPr>
      </p:pic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 smtClean="0"/>
              <a:t>Το λεπτό έντερο πρέπει να διατηρεί κατά την μεταφορά του, προς το σημείο της αναστόμωσης – ενώ ακόμα είναι κλειστό με την εντερολαβίδα</a:t>
            </a:r>
            <a:r>
              <a:rPr lang="el-GR" b="1" dirty="0" smtClean="0">
                <a:solidFill>
                  <a:srgbClr val="FF0000"/>
                </a:solidFill>
              </a:rPr>
              <a:t>, καλό χρώμα και σημεία επαρκούς αιμάτωσης</a:t>
            </a:r>
            <a:r>
              <a:rPr lang="el-GR" dirty="0" smtClean="0"/>
              <a:t>.</a:t>
            </a:r>
          </a:p>
          <a:p>
            <a:r>
              <a:rPr lang="el-GR" dirty="0" smtClean="0"/>
              <a:t>Σε περίπτωση οποιασδήποτε αμφιβολίας, ο χειρουργός δεν πρέπει να διστάσει να προχωρήσει σε </a:t>
            </a:r>
            <a:r>
              <a:rPr lang="el-GR" dirty="0" smtClean="0">
                <a:solidFill>
                  <a:srgbClr val="FF0000"/>
                </a:solidFill>
              </a:rPr>
              <a:t>συμπληρωματική εκτομή</a:t>
            </a:r>
            <a:r>
              <a:rPr lang="el-GR" dirty="0" smtClean="0"/>
              <a:t>.</a:t>
            </a:r>
            <a:endParaRPr lang="el-GR" dirty="0"/>
          </a:p>
        </p:txBody>
      </p:sp>
      <p:pic>
        <p:nvPicPr>
          <p:cNvPr id="2050" name="Picture 2" descr="F:\Χρόνοι Δεξιάς ημικολεκτομής\DSC004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204864"/>
            <a:ext cx="3351445" cy="2513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Τελικο</a:t>
            </a:r>
            <a:r>
              <a:rPr lang="el-GR" dirty="0" smtClean="0"/>
              <a:t>-πλάγια αναστόμωση 3.</a:t>
            </a:r>
            <a:endParaRPr lang="el-GR" dirty="0"/>
          </a:p>
        </p:txBody>
      </p:sp>
      <p:pic>
        <p:nvPicPr>
          <p:cNvPr id="5" name="4 - Θέση περιεχομένου" descr="12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132856"/>
            <a:ext cx="3200397" cy="4525962"/>
          </a:xfrm>
        </p:spPr>
      </p:pic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 smtClean="0"/>
              <a:t>Το σημείο της αναστόμωσης είναι η </a:t>
            </a:r>
            <a:r>
              <a:rPr lang="el-GR" b="1" dirty="0" smtClean="0">
                <a:solidFill>
                  <a:srgbClr val="FF0000"/>
                </a:solidFill>
              </a:rPr>
              <a:t>πρόσθια κολική ταινία </a:t>
            </a:r>
            <a:r>
              <a:rPr lang="el-GR" dirty="0" smtClean="0"/>
              <a:t>του κολοβώματος του εγκαρσίου.</a:t>
            </a:r>
            <a:endParaRPr lang="el-GR" dirty="0"/>
          </a:p>
        </p:txBody>
      </p:sp>
      <p:cxnSp>
        <p:nvCxnSpPr>
          <p:cNvPr id="9" name="8 - Ευθύγραμμο βέλος σύνδεσης"/>
          <p:cNvCxnSpPr/>
          <p:nvPr/>
        </p:nvCxnSpPr>
        <p:spPr>
          <a:xfrm flipH="1" flipV="1">
            <a:off x="2699792" y="3068960"/>
            <a:ext cx="432048" cy="1584176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  <a:effectLst>
            <a:outerShdw blurRad="88900" dir="6840000" sx="95000" sy="95000" algn="ctr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Ενδείξεις</a:t>
            </a:r>
            <a:r>
              <a:rPr lang="en-US" dirty="0" smtClean="0"/>
              <a:t> </a:t>
            </a:r>
            <a:r>
              <a:rPr lang="el-GR" dirty="0" smtClean="0"/>
              <a:t>δεξιάς </a:t>
            </a:r>
            <a:r>
              <a:rPr lang="el-GR" dirty="0" err="1" smtClean="0"/>
              <a:t>ημικολεκτομής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err="1" smtClean="0"/>
              <a:t>Αδενωματώδεις</a:t>
            </a:r>
            <a:r>
              <a:rPr lang="el-GR" dirty="0" smtClean="0"/>
              <a:t> πολύποδες, που δεν μπορούν να αφαιρεθούν ενδοσκοπικά.</a:t>
            </a:r>
          </a:p>
          <a:p>
            <a:r>
              <a:rPr lang="el-GR" dirty="0" smtClean="0"/>
              <a:t>Φλεγμονώδεις νόσοι εντέρου (</a:t>
            </a:r>
            <a:r>
              <a:rPr lang="en-US" dirty="0" err="1" smtClean="0"/>
              <a:t>Crohn</a:t>
            </a:r>
            <a:r>
              <a:rPr lang="en-US" dirty="0" smtClean="0"/>
              <a:t>).</a:t>
            </a:r>
          </a:p>
          <a:p>
            <a:r>
              <a:rPr lang="el-GR" dirty="0" smtClean="0"/>
              <a:t>Καρκινοειδή και διάφοροι όγκοι σκωληκοειδούς.</a:t>
            </a:r>
          </a:p>
          <a:p>
            <a:r>
              <a:rPr lang="el-GR" dirty="0" smtClean="0"/>
              <a:t>ΤΒ.</a:t>
            </a:r>
          </a:p>
          <a:p>
            <a:r>
              <a:rPr lang="el-GR" dirty="0" smtClean="0"/>
              <a:t>Αγγειακές δυσπλασίες</a:t>
            </a:r>
          </a:p>
          <a:p>
            <a:r>
              <a:rPr lang="el-GR" b="1" dirty="0" smtClean="0">
                <a:solidFill>
                  <a:srgbClr val="FF0000"/>
                </a:solidFill>
              </a:rPr>
              <a:t>Κακοήθη νεοπλάσματα του δεξιού κόλου.</a:t>
            </a:r>
            <a:endParaRPr lang="el-G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- Θέση περιεχομένου" descr="13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b="1749"/>
          <a:stretch>
            <a:fillRect/>
          </a:stretch>
        </p:blipFill>
        <p:spPr>
          <a:xfrm>
            <a:off x="1043608" y="836712"/>
            <a:ext cx="2857500" cy="2592288"/>
          </a:xfrm>
        </p:spPr>
      </p:pic>
      <p:pic>
        <p:nvPicPr>
          <p:cNvPr id="6" name="5 - Θέση περιεχομένου" descr="14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36096" y="764704"/>
            <a:ext cx="2847975" cy="2695575"/>
          </a:xfrm>
        </p:spPr>
      </p:pic>
      <p:pic>
        <p:nvPicPr>
          <p:cNvPr id="7" name="6 - Εικόνα" descr="1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933056"/>
            <a:ext cx="3552825" cy="2219325"/>
          </a:xfrm>
          <a:prstGeom prst="rect">
            <a:avLst/>
          </a:prstGeom>
        </p:spPr>
      </p:pic>
      <p:pic>
        <p:nvPicPr>
          <p:cNvPr id="3074" name="Picture 2" descr="F:\Χρόνοι Δεξιάς ημικολεκτομής\1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717032"/>
            <a:ext cx="2838450" cy="2647950"/>
          </a:xfrm>
          <a:prstGeom prst="rect">
            <a:avLst/>
          </a:prstGeom>
          <a:noFill/>
        </p:spPr>
      </p:pic>
      <p:sp>
        <p:nvSpPr>
          <p:cNvPr id="8" name="7 - TextBox"/>
          <p:cNvSpPr txBox="1"/>
          <p:nvPr/>
        </p:nvSpPr>
        <p:spPr>
          <a:xfrm>
            <a:off x="2051720" y="1196752"/>
            <a:ext cx="2160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9" name="8 - TextBox"/>
          <p:cNvSpPr txBox="1"/>
          <p:nvPr/>
        </p:nvSpPr>
        <p:spPr>
          <a:xfrm>
            <a:off x="5940152" y="836712"/>
            <a:ext cx="2160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10" name="9 - TextBox"/>
          <p:cNvSpPr txBox="1"/>
          <p:nvPr/>
        </p:nvSpPr>
        <p:spPr>
          <a:xfrm>
            <a:off x="1331640" y="3933056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11" name="10 - TextBox"/>
          <p:cNvSpPr txBox="1"/>
          <p:nvPr/>
        </p:nvSpPr>
        <p:spPr>
          <a:xfrm>
            <a:off x="5796136" y="3861048"/>
            <a:ext cx="2880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/>
          <a:lstStyle/>
          <a:p>
            <a:r>
              <a:rPr lang="el-GR" dirty="0" smtClean="0"/>
              <a:t>Εναλλακτικά είδη αναστομώσεων.</a:t>
            </a:r>
            <a:endParaRPr lang="el-GR" dirty="0"/>
          </a:p>
        </p:txBody>
      </p:sp>
      <p:pic>
        <p:nvPicPr>
          <p:cNvPr id="5" name="4 - Θέση περιεχομένου" descr="18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t="6109"/>
          <a:stretch>
            <a:fillRect/>
          </a:stretch>
        </p:blipFill>
        <p:spPr>
          <a:xfrm>
            <a:off x="251520" y="2276872"/>
            <a:ext cx="4038600" cy="3319918"/>
          </a:xfrm>
        </p:spPr>
      </p:pic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4008" y="1556793"/>
            <a:ext cx="4038600" cy="2376264"/>
          </a:xfrm>
        </p:spPr>
        <p:txBody>
          <a:bodyPr/>
          <a:lstStyle/>
          <a:p>
            <a:r>
              <a:rPr lang="el-GR" b="1" dirty="0" err="1" smtClean="0">
                <a:solidFill>
                  <a:srgbClr val="FF0000"/>
                </a:solidFill>
              </a:rPr>
              <a:t>Τελικο–τελική</a:t>
            </a:r>
            <a:r>
              <a:rPr lang="el-GR" b="1" dirty="0" smtClean="0">
                <a:solidFill>
                  <a:srgbClr val="FF0000"/>
                </a:solidFill>
              </a:rPr>
              <a:t> αναστόμωση</a:t>
            </a:r>
            <a:r>
              <a:rPr lang="el-GR" dirty="0" smtClean="0"/>
              <a:t>.</a:t>
            </a:r>
          </a:p>
          <a:p>
            <a:r>
              <a:rPr lang="el-GR" dirty="0" smtClean="0"/>
              <a:t> Σε περίπτωση μικρότερης διαμέτρου του αυλού του τελικού ειλεού, γίνεται επιμήκης διατομή του </a:t>
            </a:r>
            <a:r>
              <a:rPr lang="el-GR" dirty="0" err="1" smtClean="0"/>
              <a:t>αντιμεσεντερικού</a:t>
            </a:r>
            <a:r>
              <a:rPr lang="el-GR" dirty="0" smtClean="0"/>
              <a:t> χείλους. </a:t>
            </a:r>
            <a:endParaRPr lang="el-GR" dirty="0"/>
          </a:p>
        </p:txBody>
      </p:sp>
      <p:pic>
        <p:nvPicPr>
          <p:cNvPr id="1026" name="Picture 2" descr="K:\Χρόνοι Δεξιάς ημικολεκτομής\19.png"/>
          <p:cNvPicPr>
            <a:picLocks noChangeAspect="1" noChangeArrowheads="1"/>
          </p:cNvPicPr>
          <p:nvPr/>
        </p:nvPicPr>
        <p:blipFill>
          <a:blip r:embed="rId3" cstate="print"/>
          <a:srcRect t="9063"/>
          <a:stretch>
            <a:fillRect/>
          </a:stretch>
        </p:blipFill>
        <p:spPr bwMode="auto">
          <a:xfrm>
            <a:off x="5220072" y="3861048"/>
            <a:ext cx="3238500" cy="2996952"/>
          </a:xfrm>
          <a:prstGeom prst="rect">
            <a:avLst/>
          </a:prstGeom>
          <a:noFill/>
        </p:spPr>
      </p:pic>
      <p:sp>
        <p:nvSpPr>
          <p:cNvPr id="7" name="6 - TextBox"/>
          <p:cNvSpPr txBox="1"/>
          <p:nvPr/>
        </p:nvSpPr>
        <p:spPr>
          <a:xfrm>
            <a:off x="251520" y="2852936"/>
            <a:ext cx="432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8" name="7 - TextBox"/>
          <p:cNvSpPr txBox="1"/>
          <p:nvPr/>
        </p:nvSpPr>
        <p:spPr>
          <a:xfrm>
            <a:off x="5580112" y="4077072"/>
            <a:ext cx="432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- Θέση περιεχομένου" descr="2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6418" y="2492896"/>
            <a:ext cx="3844570" cy="3481661"/>
          </a:xfrm>
        </p:spPr>
      </p:pic>
      <p:pic>
        <p:nvPicPr>
          <p:cNvPr id="6" name="5 - Θέση περιεχομένου" descr="20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64634" y="2403518"/>
            <a:ext cx="3479774" cy="3561514"/>
          </a:xfrm>
        </p:spPr>
      </p:pic>
      <p:sp>
        <p:nvSpPr>
          <p:cNvPr id="7" name="6 - TextBox"/>
          <p:cNvSpPr txBox="1"/>
          <p:nvPr/>
        </p:nvSpPr>
        <p:spPr>
          <a:xfrm>
            <a:off x="251520" y="3717032"/>
            <a:ext cx="5040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8" name="7 - TextBox"/>
          <p:cNvSpPr txBox="1"/>
          <p:nvPr/>
        </p:nvSpPr>
        <p:spPr>
          <a:xfrm>
            <a:off x="4716016" y="3501008"/>
            <a:ext cx="576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9" name="8 - TextBox"/>
          <p:cNvSpPr txBox="1"/>
          <p:nvPr/>
        </p:nvSpPr>
        <p:spPr>
          <a:xfrm>
            <a:off x="251520" y="177281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err="1" smtClean="0">
                <a:solidFill>
                  <a:srgbClr val="FF0000"/>
                </a:solidFill>
              </a:rPr>
              <a:t>Πλαγιο</a:t>
            </a:r>
            <a:r>
              <a:rPr lang="el-GR" b="1" dirty="0" smtClean="0">
                <a:solidFill>
                  <a:srgbClr val="FF0000"/>
                </a:solidFill>
              </a:rPr>
              <a:t>-πλάγια </a:t>
            </a:r>
            <a:r>
              <a:rPr lang="el-GR" b="1" dirty="0" smtClean="0">
                <a:solidFill>
                  <a:srgbClr val="FF0000"/>
                </a:solidFill>
              </a:rPr>
              <a:t>αναστόμωση.</a:t>
            </a:r>
            <a:endParaRPr lang="el-GR" b="1" dirty="0">
              <a:solidFill>
                <a:srgbClr val="FF0000"/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5076056" y="177281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err="1" smtClean="0">
                <a:solidFill>
                  <a:srgbClr val="FF0000"/>
                </a:solidFill>
              </a:rPr>
              <a:t>Πλαγιο</a:t>
            </a:r>
            <a:r>
              <a:rPr lang="el-GR" b="1" dirty="0" smtClean="0">
                <a:solidFill>
                  <a:srgbClr val="FF0000"/>
                </a:solidFill>
              </a:rPr>
              <a:t>-τελική </a:t>
            </a:r>
            <a:r>
              <a:rPr lang="el-GR" b="1" dirty="0" smtClean="0">
                <a:solidFill>
                  <a:srgbClr val="FF0000"/>
                </a:solidFill>
              </a:rPr>
              <a:t>αναστόμωση.</a:t>
            </a:r>
            <a:endParaRPr lang="el-G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0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Αναστόμωση με χρήση </a:t>
            </a:r>
            <a:r>
              <a:rPr lang="el-GR" dirty="0" smtClean="0"/>
              <a:t>συρραπτικών- </a:t>
            </a:r>
            <a:r>
              <a:rPr lang="en-US" dirty="0" smtClean="0"/>
              <a:t>Stapler</a:t>
            </a:r>
            <a:r>
              <a:rPr lang="en-US" dirty="0" smtClean="0"/>
              <a:t>.</a:t>
            </a:r>
            <a:endParaRPr lang="el-GR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 smtClean="0"/>
              <a:t>Καθαρισμός του τελικού ειλεού και εγκαρσίου από το </a:t>
            </a:r>
            <a:r>
              <a:rPr lang="el-GR" dirty="0" err="1" smtClean="0"/>
              <a:t>μεσεντερικό</a:t>
            </a:r>
            <a:r>
              <a:rPr lang="el-GR" dirty="0" smtClean="0"/>
              <a:t> λίπος σε έκταση 2 εκ.</a:t>
            </a:r>
          </a:p>
          <a:p>
            <a:r>
              <a:rPr lang="el-GR" dirty="0" smtClean="0"/>
              <a:t>Εγκάρσιες τομές 1 εκ. στο </a:t>
            </a:r>
            <a:r>
              <a:rPr lang="el-GR" dirty="0" err="1" smtClean="0">
                <a:solidFill>
                  <a:srgbClr val="C00000"/>
                </a:solidFill>
              </a:rPr>
              <a:t>αντιμεσεντερικό</a:t>
            </a:r>
            <a:r>
              <a:rPr lang="el-GR" dirty="0" smtClean="0">
                <a:solidFill>
                  <a:srgbClr val="C00000"/>
                </a:solidFill>
              </a:rPr>
              <a:t> χείλος</a:t>
            </a:r>
            <a:r>
              <a:rPr lang="el-GR" dirty="0" smtClean="0"/>
              <a:t>.</a:t>
            </a:r>
          </a:p>
          <a:p>
            <a:r>
              <a:rPr lang="el-GR" dirty="0" smtClean="0"/>
              <a:t>Τοποθέτηση των δύο σκελών ενός </a:t>
            </a:r>
            <a:r>
              <a:rPr lang="en-US" dirty="0" smtClean="0"/>
              <a:t>linear cutting stapler, </a:t>
            </a:r>
            <a:r>
              <a:rPr lang="el-GR" dirty="0" smtClean="0"/>
              <a:t>κατά μήκος του </a:t>
            </a:r>
            <a:r>
              <a:rPr lang="el-GR" dirty="0" err="1" smtClean="0"/>
              <a:t>αντιμεσεντερικού</a:t>
            </a:r>
            <a:r>
              <a:rPr lang="el-GR" dirty="0" smtClean="0"/>
              <a:t> χείλους.</a:t>
            </a:r>
          </a:p>
          <a:p>
            <a:pPr>
              <a:buNone/>
            </a:pPr>
            <a:endParaRPr lang="el-GR" dirty="0"/>
          </a:p>
        </p:txBody>
      </p:sp>
      <p:pic>
        <p:nvPicPr>
          <p:cNvPr id="5" name="4 - Θέση περιεχομένου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80"/>
            <a:ext cx="3375000" cy="210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- Εικόνα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653136"/>
            <a:ext cx="3136007" cy="162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Αναστόμωση με χρήση </a:t>
            </a:r>
            <a:r>
              <a:rPr lang="el-GR" dirty="0" smtClean="0"/>
              <a:t>συρραπτικών </a:t>
            </a:r>
            <a:r>
              <a:rPr lang="en-US" dirty="0" smtClean="0"/>
              <a:t>Stapler</a:t>
            </a:r>
            <a:r>
              <a:rPr lang="el-GR" dirty="0" smtClean="0"/>
              <a:t> </a:t>
            </a:r>
            <a:r>
              <a:rPr lang="el-GR" dirty="0" smtClean="0"/>
              <a:t>2</a:t>
            </a:r>
            <a:r>
              <a:rPr lang="en-US" dirty="0" smtClean="0"/>
              <a:t>.</a:t>
            </a:r>
            <a:endParaRPr lang="el-GR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 smtClean="0"/>
              <a:t>Οι δύο </a:t>
            </a:r>
            <a:r>
              <a:rPr lang="el-GR" dirty="0" err="1" smtClean="0"/>
              <a:t>εντεροτομές</a:t>
            </a:r>
            <a:r>
              <a:rPr lang="el-GR" dirty="0" smtClean="0"/>
              <a:t> έχουν γίνει πλέον μία και έχει ολοκληρωθεί η αναστόμωση.</a:t>
            </a:r>
          </a:p>
          <a:p>
            <a:r>
              <a:rPr lang="el-GR" dirty="0" smtClean="0"/>
              <a:t>Η τοποθέτηση του επαναφορτισμένου </a:t>
            </a:r>
            <a:r>
              <a:rPr lang="en-US" dirty="0" smtClean="0"/>
              <a:t>stapler </a:t>
            </a:r>
            <a:r>
              <a:rPr lang="el-GR" dirty="0" smtClean="0">
                <a:solidFill>
                  <a:srgbClr val="C00000"/>
                </a:solidFill>
              </a:rPr>
              <a:t>σε ορθή γωνία με την αναστόμωση</a:t>
            </a:r>
            <a:r>
              <a:rPr lang="el-GR" dirty="0" smtClean="0"/>
              <a:t>, δημιουργεί και το τελικό εγχειρητικό παρασκεύασμα.</a:t>
            </a:r>
            <a:endParaRPr lang="el-GR" dirty="0"/>
          </a:p>
        </p:txBody>
      </p:sp>
      <p:pic>
        <p:nvPicPr>
          <p:cNvPr id="5" name="4 - Θέση περιεχομένου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96952"/>
            <a:ext cx="4038600" cy="252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6 - Ευθύγραμμο βέλος σύνδεσης"/>
          <p:cNvCxnSpPr/>
          <p:nvPr/>
        </p:nvCxnSpPr>
        <p:spPr>
          <a:xfrm flipH="1" flipV="1">
            <a:off x="3275856" y="4005064"/>
            <a:ext cx="360040" cy="1296144"/>
          </a:xfrm>
          <a:prstGeom prst="straightConnector1">
            <a:avLst/>
          </a:prstGeom>
          <a:ln w="41275">
            <a:solidFill>
              <a:srgbClr val="C00000"/>
            </a:solidFill>
            <a:tailEnd type="arrow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Αναστόμωση με χρήση </a:t>
            </a:r>
            <a:r>
              <a:rPr lang="el-GR" dirty="0" smtClean="0"/>
              <a:t>συρραπτικών </a:t>
            </a:r>
            <a:r>
              <a:rPr lang="en-US" dirty="0" smtClean="0"/>
              <a:t>Stapler</a:t>
            </a:r>
            <a:r>
              <a:rPr lang="el-GR" dirty="0" smtClean="0"/>
              <a:t> </a:t>
            </a:r>
            <a:r>
              <a:rPr lang="el-GR" dirty="0" smtClean="0"/>
              <a:t>3</a:t>
            </a:r>
            <a:r>
              <a:rPr lang="en-US" dirty="0" smtClean="0"/>
              <a:t>.</a:t>
            </a:r>
            <a:endParaRPr lang="el-GR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 smtClean="0"/>
              <a:t>Τοποθέτηση 4 ραμμάτων στις γωνίες των αναστομώσεων για ενταφιασμό και μηχανική ενίσχυση.</a:t>
            </a:r>
          </a:p>
          <a:p>
            <a:r>
              <a:rPr lang="el-GR" dirty="0" smtClean="0"/>
              <a:t>Σύγκλειση </a:t>
            </a:r>
            <a:r>
              <a:rPr lang="el-GR" dirty="0" err="1" smtClean="0"/>
              <a:t>μεσεντερικού</a:t>
            </a:r>
            <a:r>
              <a:rPr lang="el-GR" dirty="0" smtClean="0"/>
              <a:t> ελλείμματος.</a:t>
            </a:r>
          </a:p>
          <a:p>
            <a:r>
              <a:rPr lang="el-GR" dirty="0" smtClean="0"/>
              <a:t>Κάλυψη της αναστόμωσης, με τμήμα </a:t>
            </a:r>
            <a:r>
              <a:rPr lang="el-GR" dirty="0" err="1" smtClean="0"/>
              <a:t>επιπλόου</a:t>
            </a:r>
            <a:r>
              <a:rPr lang="el-GR" dirty="0" smtClean="0"/>
              <a:t>. εάν είναι δυνατόν.</a:t>
            </a:r>
            <a:endParaRPr lang="el-GR" dirty="0"/>
          </a:p>
        </p:txBody>
      </p:sp>
      <p:pic>
        <p:nvPicPr>
          <p:cNvPr id="5" name="4 - Θέση περιεχομένου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150" y="2249488"/>
            <a:ext cx="38707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- Έλλειψη"/>
          <p:cNvSpPr/>
          <p:nvPr/>
        </p:nvSpPr>
        <p:spPr>
          <a:xfrm>
            <a:off x="1043608" y="3284984"/>
            <a:ext cx="792088" cy="864096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6 - Έλλειψη"/>
          <p:cNvSpPr/>
          <p:nvPr/>
        </p:nvSpPr>
        <p:spPr>
          <a:xfrm>
            <a:off x="1835696" y="4725144"/>
            <a:ext cx="864096" cy="864096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7 - Έλλειψη"/>
          <p:cNvSpPr/>
          <p:nvPr/>
        </p:nvSpPr>
        <p:spPr>
          <a:xfrm>
            <a:off x="3203848" y="3429000"/>
            <a:ext cx="720080" cy="792088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8 - Έλλειψη"/>
          <p:cNvSpPr/>
          <p:nvPr/>
        </p:nvSpPr>
        <p:spPr>
          <a:xfrm>
            <a:off x="1979712" y="3140968"/>
            <a:ext cx="792088" cy="864096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6" grpId="0" animBg="1"/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Βιβλιογραφία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Zollinger's</a:t>
            </a:r>
            <a:r>
              <a:rPr lang="en-US" dirty="0" smtClean="0"/>
              <a:t> atlas of surgical operations - 8th_edition</a:t>
            </a:r>
            <a:r>
              <a:rPr lang="el-GR" dirty="0" smtClean="0"/>
              <a:t> 2006</a:t>
            </a:r>
          </a:p>
          <a:p>
            <a:r>
              <a:rPr lang="en-US" dirty="0" err="1" smtClean="0"/>
              <a:t>Sabiston</a:t>
            </a:r>
            <a:r>
              <a:rPr lang="en-US" dirty="0" smtClean="0"/>
              <a:t> Textbook Of Surgery 17Th Ed</a:t>
            </a:r>
            <a:r>
              <a:rPr lang="el-GR" dirty="0" smtClean="0"/>
              <a:t>. 2004</a:t>
            </a:r>
          </a:p>
          <a:p>
            <a:r>
              <a:rPr lang="fr-FR" dirty="0" smtClean="0"/>
              <a:t>Schwartz </a:t>
            </a:r>
            <a:r>
              <a:rPr lang="fr-FR" dirty="0" err="1" smtClean="0"/>
              <a:t>Manual</a:t>
            </a:r>
            <a:r>
              <a:rPr lang="fr-FR" dirty="0" smtClean="0"/>
              <a:t> Surgery_8th </a:t>
            </a:r>
            <a:r>
              <a:rPr lang="fr-FR" dirty="0" err="1" smtClean="0"/>
              <a:t>ed</a:t>
            </a:r>
            <a:r>
              <a:rPr lang="el-GR" dirty="0" smtClean="0"/>
              <a:t>. 2006</a:t>
            </a:r>
          </a:p>
          <a:p>
            <a:r>
              <a:rPr lang="fr-FR" dirty="0" smtClean="0"/>
              <a:t>Mastery_of_Surgery_VolumeII_5thEd_2006_</a:t>
            </a:r>
            <a:endParaRPr lang="el-GR" dirty="0"/>
          </a:p>
        </p:txBody>
      </p:sp>
      <p:sp>
        <p:nvSpPr>
          <p:cNvPr id="8" name="7 - Ορθογώνιο"/>
          <p:cNvSpPr/>
          <p:nvPr/>
        </p:nvSpPr>
        <p:spPr>
          <a:xfrm>
            <a:off x="4572000" y="5445224"/>
            <a:ext cx="4004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el-G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Ευχαριστώ</a:t>
            </a:r>
            <a:endParaRPr lang="el-G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Προεγχειρητική Προετοιμασία.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 smtClean="0"/>
              <a:t>Λόγω της συνήθους έλλειψης αποφρακτικών φαινομένων, </a:t>
            </a:r>
            <a:r>
              <a:rPr lang="el-GR" dirty="0" smtClean="0">
                <a:solidFill>
                  <a:srgbClr val="FF0000"/>
                </a:solidFill>
              </a:rPr>
              <a:t>υπάρχει χρόνος για πλήρη έλεγχο</a:t>
            </a:r>
            <a:r>
              <a:rPr lang="el-GR" dirty="0" smtClean="0"/>
              <a:t>.</a:t>
            </a:r>
          </a:p>
          <a:p>
            <a:r>
              <a:rPr lang="el-GR" dirty="0" smtClean="0"/>
              <a:t>Θα πρέπει να ληφθεί </a:t>
            </a:r>
            <a:r>
              <a:rPr lang="el-GR" dirty="0" err="1" smtClean="0"/>
              <a:t>υπ΄όψιν</a:t>
            </a:r>
            <a:r>
              <a:rPr lang="el-GR" dirty="0" smtClean="0"/>
              <a:t> η πιθανότητα 3- 5% σύγχρονου καρκίνου στο λοιπό έντερο.</a:t>
            </a:r>
          </a:p>
          <a:p>
            <a:r>
              <a:rPr lang="el-GR" dirty="0" smtClean="0">
                <a:solidFill>
                  <a:srgbClr val="FF0000"/>
                </a:solidFill>
              </a:rPr>
              <a:t>Μηχανικός καθαρισμός του εντέρου  </a:t>
            </a:r>
            <a:r>
              <a:rPr lang="el-GR" dirty="0" smtClean="0"/>
              <a:t>περιφερικότερα και κεντρικότερα του όγκου -αντιρρήσεις.</a:t>
            </a:r>
          </a:p>
          <a:p>
            <a:r>
              <a:rPr lang="el-GR" dirty="0" smtClean="0"/>
              <a:t>Παρεντερική χορήγηση αντιβιοτικών.</a:t>
            </a:r>
          </a:p>
          <a:p>
            <a:r>
              <a:rPr lang="el-GR" dirty="0" smtClean="0"/>
              <a:t>Προεγχειρητική </a:t>
            </a:r>
            <a:r>
              <a:rPr lang="en-US" dirty="0" smtClean="0"/>
              <a:t>per os </a:t>
            </a:r>
            <a:r>
              <a:rPr lang="el-GR" dirty="0" smtClean="0"/>
              <a:t>χορήγηση αντιβιοτικών παραμένει </a:t>
            </a:r>
            <a:r>
              <a:rPr lang="el-GR" dirty="0" smtClean="0">
                <a:solidFill>
                  <a:srgbClr val="FF0000"/>
                </a:solidFill>
              </a:rPr>
              <a:t>ευρέως αποδεκτή, </a:t>
            </a:r>
            <a:r>
              <a:rPr lang="el-GR" dirty="0" smtClean="0"/>
              <a:t>αλλά δεν είναι τεκμηριωμένη.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Η παρουσία αποφρακτικών φαινομένων…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>
                <a:solidFill>
                  <a:srgbClr val="C00000"/>
                </a:solidFill>
              </a:rPr>
              <a:t>δεν αποτελεί αντένδειξη </a:t>
            </a:r>
            <a:r>
              <a:rPr lang="el-GR" dirty="0" smtClean="0"/>
              <a:t>για την δημιουργία </a:t>
            </a:r>
            <a:r>
              <a:rPr lang="el-GR" dirty="0" err="1" smtClean="0"/>
              <a:t>ειλεοεγκαρσίας</a:t>
            </a:r>
            <a:r>
              <a:rPr lang="el-GR" dirty="0" smtClean="0"/>
              <a:t> αναστόμωσης σε πρώτο χρόνο.</a:t>
            </a:r>
          </a:p>
          <a:p>
            <a:r>
              <a:rPr lang="el-GR" dirty="0" smtClean="0"/>
              <a:t>Αντίθετα η η παρουσία </a:t>
            </a:r>
            <a:r>
              <a:rPr lang="el-GR" dirty="0" smtClean="0">
                <a:solidFill>
                  <a:srgbClr val="C00000"/>
                </a:solidFill>
              </a:rPr>
              <a:t>έντονων φλεγμονωδών στοιχείων στην περιοχή</a:t>
            </a:r>
            <a:r>
              <a:rPr lang="el-GR" dirty="0" smtClean="0"/>
              <a:t>, μπορεί να είναι αίτιο για την δημιουργία αναστόμωσης σε δεύτερο χρόνο.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Ο στόχος κάθε ογκολογικής επέμβασης θα πρέπει να είναι μια </a:t>
            </a:r>
            <a:r>
              <a:rPr lang="en-US" dirty="0" smtClean="0"/>
              <a:t>R0 </a:t>
            </a:r>
            <a:r>
              <a:rPr lang="el-GR" dirty="0" smtClean="0"/>
              <a:t>εκτομή.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Σπανίως ευρισκόμαστε προ εκπλήξεων στην περιοχή, μετά από </a:t>
            </a:r>
            <a:r>
              <a:rPr lang="el-GR" dirty="0" smtClean="0"/>
              <a:t>ένα</a:t>
            </a:r>
            <a:r>
              <a:rPr lang="el-GR" dirty="0" smtClean="0"/>
              <a:t>ν</a:t>
            </a:r>
            <a:r>
              <a:rPr lang="el-GR" dirty="0" smtClean="0"/>
              <a:t> </a:t>
            </a:r>
            <a:r>
              <a:rPr lang="el-GR" dirty="0" smtClean="0"/>
              <a:t>πλήρη προεγχειρητικό έλεγχο.</a:t>
            </a:r>
          </a:p>
          <a:p>
            <a:r>
              <a:rPr lang="el-GR" dirty="0" smtClean="0"/>
              <a:t>Η παρουσία ανεγχείρητης </a:t>
            </a:r>
          </a:p>
          <a:p>
            <a:pPr>
              <a:buNone/>
            </a:pPr>
            <a:r>
              <a:rPr lang="el-GR" dirty="0" smtClean="0"/>
              <a:t>   μεταστατικής νόσου, επιβάλλει </a:t>
            </a:r>
          </a:p>
          <a:p>
            <a:pPr>
              <a:buNone/>
            </a:pPr>
            <a:r>
              <a:rPr lang="el-GR" dirty="0" smtClean="0"/>
              <a:t>   </a:t>
            </a:r>
            <a:r>
              <a:rPr lang="el-GR" dirty="0" smtClean="0"/>
              <a:t>παρόλα </a:t>
            </a:r>
            <a:r>
              <a:rPr lang="el-GR" dirty="0" smtClean="0"/>
              <a:t>αυτά εκτομή του όγκου</a:t>
            </a:r>
          </a:p>
          <a:p>
            <a:pPr>
              <a:buNone/>
            </a:pPr>
            <a:r>
              <a:rPr lang="el-GR" dirty="0" smtClean="0"/>
              <a:t>   </a:t>
            </a:r>
            <a:r>
              <a:rPr lang="el-GR" dirty="0" smtClean="0">
                <a:solidFill>
                  <a:srgbClr val="C00000"/>
                </a:solidFill>
              </a:rPr>
              <a:t>εφόσον μπορεί να γίνει ασφαλώς </a:t>
            </a:r>
          </a:p>
          <a:p>
            <a:pPr>
              <a:buNone/>
            </a:pPr>
            <a:r>
              <a:rPr lang="el-GR" dirty="0" smtClean="0"/>
              <a:t>   για την αποφυγή αιμορραγίας ή απόφραξης.</a:t>
            </a:r>
          </a:p>
          <a:p>
            <a:r>
              <a:rPr lang="el-GR" dirty="0" smtClean="0"/>
              <a:t>Αλλιώς γίνεται μόνο εσωτερική παράκαμψη.</a:t>
            </a:r>
          </a:p>
          <a:p>
            <a:endParaRPr lang="el-GR" dirty="0"/>
          </a:p>
        </p:txBody>
      </p:sp>
      <p:pic>
        <p:nvPicPr>
          <p:cNvPr id="1026" name="Picture 2" descr="F:\Χρόνοι Δεξιάς ημικολεκτομής\P5090064.JPG"/>
          <p:cNvPicPr>
            <a:picLocks noChangeAspect="1" noChangeArrowheads="1"/>
          </p:cNvPicPr>
          <p:nvPr/>
        </p:nvPicPr>
        <p:blipFill>
          <a:blip r:embed="rId2" cstate="print"/>
          <a:srcRect l="14758" t="13529" r="22520" b="15134"/>
          <a:stretch>
            <a:fillRect/>
          </a:stretch>
        </p:blipFill>
        <p:spPr bwMode="auto">
          <a:xfrm>
            <a:off x="6084168" y="3284984"/>
            <a:ext cx="2664296" cy="2272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Θέση χειρουργού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Χειρουργός αριστερά του ασθενούς.</a:t>
            </a:r>
          </a:p>
          <a:p>
            <a:r>
              <a:rPr lang="el-GR" dirty="0" smtClean="0"/>
              <a:t>Ή δεξιά του ασθενούς.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Τομή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Τομή μέση υπέρ – υπό ομφάλιος.</a:t>
            </a:r>
          </a:p>
          <a:p>
            <a:r>
              <a:rPr lang="el-GR" dirty="0" smtClean="0"/>
              <a:t>Επέκταση της τομής εγκαρσίως στο ύψος του ομφαλού, για καλύτερη πρόσβαση.</a:t>
            </a:r>
          </a:p>
          <a:p>
            <a:r>
              <a:rPr lang="el-GR" dirty="0" smtClean="0"/>
              <a:t>Δεξιά παράμεση (</a:t>
            </a:r>
            <a:r>
              <a:rPr lang="el-GR" dirty="0" err="1" smtClean="0"/>
              <a:t>παρα</a:t>
            </a:r>
            <a:r>
              <a:rPr lang="el-GR" dirty="0" smtClean="0"/>
              <a:t> – </a:t>
            </a:r>
            <a:r>
              <a:rPr lang="el-GR" dirty="0" err="1" smtClean="0"/>
              <a:t>διορθική</a:t>
            </a:r>
            <a:r>
              <a:rPr lang="el-GR" dirty="0" smtClean="0"/>
              <a:t>).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Διερεύνηση της περιτοναϊκής κοιλότητας.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2272240"/>
            <a:ext cx="8229600" cy="4325112"/>
          </a:xfrm>
        </p:spPr>
        <p:txBody>
          <a:bodyPr/>
          <a:lstStyle/>
          <a:p>
            <a:r>
              <a:rPr lang="el-GR" dirty="0" smtClean="0"/>
              <a:t>Έλεγχος για εξαιρεσιμότητα του όγκου.</a:t>
            </a:r>
          </a:p>
          <a:p>
            <a:r>
              <a:rPr lang="el-GR" dirty="0" smtClean="0">
                <a:solidFill>
                  <a:srgbClr val="FF0000"/>
                </a:solidFill>
              </a:rPr>
              <a:t>Ιδιαίτερη προσοχή για την αποφυγή διασποράς του, λόγω περιττών χειρισμών.</a:t>
            </a:r>
            <a:endParaRPr lang="el-G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Διατομή πλαγίου περιτοναίου.</a:t>
            </a:r>
            <a:endParaRPr lang="el-GR" dirty="0"/>
          </a:p>
        </p:txBody>
      </p:sp>
      <p:pic>
        <p:nvPicPr>
          <p:cNvPr id="5" name="4 - Θέση περιεχομένου" descr="8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9606" y="2249488"/>
            <a:ext cx="3713788" cy="4525962"/>
          </a:xfrm>
        </p:spPr>
      </p:pic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l-GR" dirty="0" smtClean="0">
                <a:solidFill>
                  <a:srgbClr val="FF0000"/>
                </a:solidFill>
              </a:rPr>
              <a:t>Διασφάλιση ελεύθερων νόσου ορίων, στη περιοχή του όγκου</a:t>
            </a:r>
            <a:r>
              <a:rPr lang="el-GR" dirty="0" smtClean="0"/>
              <a:t>.</a:t>
            </a:r>
          </a:p>
          <a:p>
            <a:r>
              <a:rPr lang="el-GR" dirty="0" smtClean="0"/>
              <a:t>Διατομή </a:t>
            </a:r>
            <a:r>
              <a:rPr lang="el-GR" dirty="0" err="1" smtClean="0"/>
              <a:t>ηπατοκολικού</a:t>
            </a:r>
            <a:r>
              <a:rPr lang="el-GR" dirty="0" smtClean="0"/>
              <a:t> συνδέσμου. </a:t>
            </a:r>
          </a:p>
          <a:p>
            <a:r>
              <a:rPr lang="el-GR" dirty="0" smtClean="0"/>
              <a:t>Μπορεί να απαιτηθεί αφαίρεση τοιχωματικού περιτοναίου ολικού πάχους.</a:t>
            </a:r>
          </a:p>
          <a:p>
            <a:endParaRPr lang="el-GR" dirty="0"/>
          </a:p>
        </p:txBody>
      </p:sp>
      <p:pic>
        <p:nvPicPr>
          <p:cNvPr id="1027" name="Picture 3" descr="K:\Χρόνοι Δεξιάς ημικολεκτομής\DSC06258.JPG"/>
          <p:cNvPicPr>
            <a:picLocks noChangeAspect="1" noChangeArrowheads="1"/>
          </p:cNvPicPr>
          <p:nvPr/>
        </p:nvPicPr>
        <p:blipFill>
          <a:blip r:embed="rId3" cstate="print"/>
          <a:srcRect l="3632" t="16109" r="52786" b="36435"/>
          <a:stretch>
            <a:fillRect/>
          </a:stretch>
        </p:blipFill>
        <p:spPr bwMode="auto">
          <a:xfrm>
            <a:off x="5292080" y="4653136"/>
            <a:ext cx="2412776" cy="1970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στικό">
  <a:themeElements>
    <a:clrScheme name="Αστικ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364</TotalTime>
  <Words>853</Words>
  <Application>Microsoft Office PowerPoint</Application>
  <PresentationFormat>Προβολή στην οθόνη (4:3)</PresentationFormat>
  <Paragraphs>99</Paragraphs>
  <Slides>26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26</vt:i4>
      </vt:variant>
    </vt:vector>
  </HeadingPairs>
  <TitlesOfParts>
    <vt:vector size="27" baseType="lpstr">
      <vt:lpstr>Αστικό</vt:lpstr>
      <vt:lpstr>Εγχειρητικοί χρόνοι ανοικτής δεξιάς ημικολεκτομής</vt:lpstr>
      <vt:lpstr>Ενδείξεις δεξιάς ημικολεκτομής</vt:lpstr>
      <vt:lpstr>Προεγχειρητική Προετοιμασία.</vt:lpstr>
      <vt:lpstr>Η παρουσία αποφρακτικών φαινομένων…</vt:lpstr>
      <vt:lpstr>Ο στόχος κάθε ογκολογικής επέμβασης θα πρέπει να είναι μια R0 εκτομή.</vt:lpstr>
      <vt:lpstr>Θέση χειρουργού</vt:lpstr>
      <vt:lpstr>Τομή</vt:lpstr>
      <vt:lpstr>Διερεύνηση της περιτοναϊκής κοιλότητας.</vt:lpstr>
      <vt:lpstr>Διατομή πλαγίου περιτοναίου.</vt:lpstr>
      <vt:lpstr>Αμβλεία έγερση του ανιόντος </vt:lpstr>
      <vt:lpstr>Έγερση του κόλου προς τη μέση γραμμή.</vt:lpstr>
      <vt:lpstr>Αναγνώριση της μέσης κολικής αρτηρίας – φλέβας. Καθορισμός ορίων εκτομής.</vt:lpstr>
      <vt:lpstr>Συνήθως 10 εκ. τελικού ειλεού είναι αρκετά, πάντα όμως με κριτήριο την παρουσία λεμφαδένων.</vt:lpstr>
      <vt:lpstr>Το σημείο εκτομής στο εγκάρσιο κόλον, εξαρτάται από την εντόπιση του όγκου.</vt:lpstr>
      <vt:lpstr>Λεμφαδενικός καθαρισμός</vt:lpstr>
      <vt:lpstr>Είδη ειλεο–εγκαρσίας αναστόμωσης. </vt:lpstr>
      <vt:lpstr>Τελικο–πλάγια αναστόμωση.</vt:lpstr>
      <vt:lpstr>Τελικο-πλάγια αναστόμωση 2.</vt:lpstr>
      <vt:lpstr>Τελικο-πλάγια αναστόμωση 3.</vt:lpstr>
      <vt:lpstr>Διαφάνεια 20</vt:lpstr>
      <vt:lpstr>Εναλλακτικά είδη αναστομώσεων.</vt:lpstr>
      <vt:lpstr>Διαφάνεια 22</vt:lpstr>
      <vt:lpstr>Αναστόμωση με χρήση συρραπτικών- Stapler.</vt:lpstr>
      <vt:lpstr>Αναστόμωση με χρήση συρραπτικών Stapler 2.</vt:lpstr>
      <vt:lpstr>Αναστόμωση με χρήση συρραπτικών Stapler 3.</vt:lpstr>
      <vt:lpstr>Βιβλιογραφία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Εγχειρητικοί χρόνοι ανοικτής δεξιάς ημικολεκτομής</dc:title>
  <dc:creator>user</dc:creator>
  <cp:lastModifiedBy>ntinos</cp:lastModifiedBy>
  <cp:revision>67</cp:revision>
  <dcterms:created xsi:type="dcterms:W3CDTF">2011-09-17T22:13:48Z</dcterms:created>
  <dcterms:modified xsi:type="dcterms:W3CDTF">2011-09-18T18:47:40Z</dcterms:modified>
</cp:coreProperties>
</file>