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57" r:id="rId3"/>
    <p:sldId id="258" r:id="rId4"/>
    <p:sldId id="259" r:id="rId5"/>
    <p:sldId id="260" r:id="rId6"/>
    <p:sldId id="261" r:id="rId7"/>
    <p:sldId id="279" r:id="rId8"/>
    <p:sldId id="262" r:id="rId9"/>
    <p:sldId id="263" r:id="rId10"/>
    <p:sldId id="265" r:id="rId11"/>
    <p:sldId id="266" r:id="rId12"/>
    <p:sldId id="264" r:id="rId13"/>
    <p:sldId id="267" r:id="rId14"/>
    <p:sldId id="268" r:id="rId15"/>
    <p:sldId id="269" r:id="rId16"/>
    <p:sldId id="270" r:id="rId17"/>
    <p:sldId id="281" r:id="rId18"/>
    <p:sldId id="271" r:id="rId19"/>
    <p:sldId id="274" r:id="rId20"/>
    <p:sldId id="273" r:id="rId21"/>
    <p:sldId id="272" r:id="rId22"/>
    <p:sldId id="275" r:id="rId23"/>
    <p:sldId id="276" r:id="rId24"/>
    <p:sldId id="277" r:id="rId25"/>
    <p:sldId id="278" r:id="rId26"/>
    <p:sldId id="283" r:id="rId27"/>
    <p:sldId id="280" r:id="rId28"/>
    <p:sldId id="282"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50877" autoAdjust="0"/>
  </p:normalViewPr>
  <p:slideViewPr>
    <p:cSldViewPr>
      <p:cViewPr>
        <p:scale>
          <a:sx n="50" d="100"/>
          <a:sy n="50" d="100"/>
        </p:scale>
        <p:origin x="-1092"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BC53AE-F64D-40ED-9A24-D09BFD75969C}" type="datetimeFigureOut">
              <a:rPr lang="en-US" smtClean="0"/>
              <a:pPr/>
              <a:t>9/3/2011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9BF64-6A34-4D9B-9398-0D52AF9216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baseline="0" dirty="0" smtClean="0"/>
          </a:p>
        </p:txBody>
      </p:sp>
      <p:sp>
        <p:nvSpPr>
          <p:cNvPr id="4" name="Slide Number Placeholder 3"/>
          <p:cNvSpPr>
            <a:spLocks noGrp="1"/>
          </p:cNvSpPr>
          <p:nvPr>
            <p:ph type="sldNum" sz="quarter" idx="10"/>
          </p:nvPr>
        </p:nvSpPr>
        <p:spPr/>
        <p:txBody>
          <a:bodyPr/>
          <a:lstStyle/>
          <a:p>
            <a:fld id="{5F29BF64-6A34-4D9B-9398-0D52AF9216A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9BF64-6A34-4D9B-9398-0D52AF9216A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9BF64-6A34-4D9B-9398-0D52AF9216A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9BF64-6A34-4D9B-9398-0D52AF9216A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9BF64-6A34-4D9B-9398-0D52AF9216A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9BF64-6A34-4D9B-9398-0D52AF9216A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baseline="0" dirty="0" smtClean="0"/>
          </a:p>
        </p:txBody>
      </p:sp>
      <p:sp>
        <p:nvSpPr>
          <p:cNvPr id="4" name="Slide Number Placeholder 3"/>
          <p:cNvSpPr>
            <a:spLocks noGrp="1"/>
          </p:cNvSpPr>
          <p:nvPr>
            <p:ph type="sldNum" sz="quarter" idx="10"/>
          </p:nvPr>
        </p:nvSpPr>
        <p:spPr/>
        <p:txBody>
          <a:bodyPr/>
          <a:lstStyle/>
          <a:p>
            <a:fld id="{5F29BF64-6A34-4D9B-9398-0D52AF9216A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F29BF64-6A34-4D9B-9398-0D52AF9216A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29BF64-6A34-4D9B-9398-0D52AF9216A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9BF64-6A34-4D9B-9398-0D52AF9216A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6E46E9-80B0-49D7-93BB-7060932C795A}" type="datetimeFigureOut">
              <a:rPr lang="en-US" smtClean="0"/>
              <a:pPr/>
              <a:t>9/3/2011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739BB-AD33-4792-AC05-E56572F692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E46E9-80B0-49D7-93BB-7060932C795A}" type="datetimeFigureOut">
              <a:rPr lang="en-US" smtClean="0"/>
              <a:pPr/>
              <a:t>9/3/2011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739BB-AD33-4792-AC05-E56572F692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E46E9-80B0-49D7-93BB-7060932C795A}" type="datetimeFigureOut">
              <a:rPr lang="en-US" smtClean="0"/>
              <a:pPr/>
              <a:t>9/3/2011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739BB-AD33-4792-AC05-E56572F692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E46E9-80B0-49D7-93BB-7060932C795A}" type="datetimeFigureOut">
              <a:rPr lang="en-US" smtClean="0"/>
              <a:pPr/>
              <a:t>9/3/2011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739BB-AD33-4792-AC05-E56572F692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E46E9-80B0-49D7-93BB-7060932C795A}" type="datetimeFigureOut">
              <a:rPr lang="en-US" smtClean="0"/>
              <a:pPr/>
              <a:t>9/3/2011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739BB-AD33-4792-AC05-E56572F692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6E46E9-80B0-49D7-93BB-7060932C795A}" type="datetimeFigureOut">
              <a:rPr lang="en-US" smtClean="0"/>
              <a:pPr/>
              <a:t>9/3/2011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739BB-AD33-4792-AC05-E56572F692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6E46E9-80B0-49D7-93BB-7060932C795A}" type="datetimeFigureOut">
              <a:rPr lang="en-US" smtClean="0"/>
              <a:pPr/>
              <a:t>9/3/2011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739BB-AD33-4792-AC05-E56572F692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6E46E9-80B0-49D7-93BB-7060932C795A}" type="datetimeFigureOut">
              <a:rPr lang="en-US" smtClean="0"/>
              <a:pPr/>
              <a:t>9/3/2011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739BB-AD33-4792-AC05-E56572F692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E46E9-80B0-49D7-93BB-7060932C795A}" type="datetimeFigureOut">
              <a:rPr lang="en-US" smtClean="0"/>
              <a:pPr/>
              <a:t>9/3/2011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739BB-AD33-4792-AC05-E56572F692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E46E9-80B0-49D7-93BB-7060932C795A}" type="datetimeFigureOut">
              <a:rPr lang="en-US" smtClean="0"/>
              <a:pPr/>
              <a:t>9/3/2011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739BB-AD33-4792-AC05-E56572F692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E46E9-80B0-49D7-93BB-7060932C795A}" type="datetimeFigureOut">
              <a:rPr lang="en-US" smtClean="0"/>
              <a:pPr/>
              <a:t>9/3/2011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739BB-AD33-4792-AC05-E56572F692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2000"/>
            <a:lum/>
          </a:blip>
          <a:srcRect/>
          <a:stretch>
            <a:fillRect t="-34000" b="-3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E46E9-80B0-49D7-93BB-7060932C795A}" type="datetimeFigureOut">
              <a:rPr lang="en-US" smtClean="0"/>
              <a:pPr/>
              <a:t>9/3/2011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739BB-AD33-4792-AC05-E56572F692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file:///C:\Documents%20and%20Settings\Nikos%20Kontoravdis\Desktop\thyro.wmv" TargetMode="Externa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smtClean="0">
                <a:solidFill>
                  <a:schemeClr val="accent4">
                    <a:lumMod val="50000"/>
                  </a:schemeClr>
                </a:solidFill>
              </a:rPr>
              <a:t>Αναγνώριση και αντιμετώπιση επιπλοκών θυρεοειδεκτομής</a:t>
            </a:r>
            <a:endParaRPr lang="en-US" dirty="0">
              <a:solidFill>
                <a:schemeClr val="accent4">
                  <a:lumMod val="50000"/>
                </a:schemeClr>
              </a:solidFill>
            </a:endParaRPr>
          </a:p>
        </p:txBody>
      </p:sp>
      <p:sp>
        <p:nvSpPr>
          <p:cNvPr id="3" name="Subtitle 2"/>
          <p:cNvSpPr>
            <a:spLocks noGrp="1"/>
          </p:cNvSpPr>
          <p:nvPr>
            <p:ph type="subTitle" idx="1"/>
          </p:nvPr>
        </p:nvSpPr>
        <p:spPr>
          <a:xfrm>
            <a:off x="3851920" y="5373216"/>
            <a:ext cx="5000600" cy="1201688"/>
          </a:xfrm>
        </p:spPr>
        <p:txBody>
          <a:bodyPr>
            <a:normAutofit fontScale="77500" lnSpcReduction="20000"/>
          </a:bodyPr>
          <a:lstStyle/>
          <a:p>
            <a:r>
              <a:rPr lang="el-GR" dirty="0" smtClean="0">
                <a:solidFill>
                  <a:srgbClr val="C00000"/>
                </a:solidFill>
              </a:rPr>
              <a:t>Νίκος Κοντοράβδης </a:t>
            </a:r>
            <a:r>
              <a:rPr lang="en-US" dirty="0" err="1" smtClean="0">
                <a:solidFill>
                  <a:srgbClr val="C00000"/>
                </a:solidFill>
              </a:rPr>
              <a:t>MD,Phd</a:t>
            </a:r>
            <a:endParaRPr lang="el-GR" dirty="0" smtClean="0">
              <a:solidFill>
                <a:srgbClr val="C00000"/>
              </a:solidFill>
            </a:endParaRPr>
          </a:p>
          <a:p>
            <a:r>
              <a:rPr lang="el-GR" dirty="0" smtClean="0">
                <a:solidFill>
                  <a:srgbClr val="C00000"/>
                </a:solidFill>
              </a:rPr>
              <a:t>Χειρουργός</a:t>
            </a:r>
          </a:p>
          <a:p>
            <a:r>
              <a:rPr lang="el-GR" dirty="0" smtClean="0">
                <a:solidFill>
                  <a:srgbClr val="C00000"/>
                </a:solidFill>
              </a:rPr>
              <a:t>417 ΝΙΜΤΣ</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75000"/>
                  </a:schemeClr>
                </a:solidFill>
              </a:rPr>
              <a:t>Υπασβεστιαιμία </a:t>
            </a:r>
            <a:endParaRPr lang="en-US" dirty="0">
              <a:solidFill>
                <a:schemeClr val="accent4">
                  <a:lumMod val="75000"/>
                </a:schemeClr>
              </a:solidFill>
            </a:endParaRPr>
          </a:p>
        </p:txBody>
      </p:sp>
      <p:sp>
        <p:nvSpPr>
          <p:cNvPr id="3" name="Content Placeholder 2"/>
          <p:cNvSpPr>
            <a:spLocks noGrp="1"/>
          </p:cNvSpPr>
          <p:nvPr>
            <p:ph idx="1"/>
          </p:nvPr>
        </p:nvSpPr>
        <p:spPr>
          <a:xfrm>
            <a:off x="457200" y="1600200"/>
            <a:ext cx="8229600" cy="4853136"/>
          </a:xfrm>
        </p:spPr>
        <p:txBody>
          <a:bodyPr>
            <a:normAutofit fontScale="55000" lnSpcReduction="20000"/>
          </a:bodyPr>
          <a:lstStyle/>
          <a:p>
            <a:pPr>
              <a:lnSpc>
                <a:spcPct val="210000"/>
              </a:lnSpc>
              <a:spcAft>
                <a:spcPts val="600"/>
              </a:spcAft>
              <a:buFont typeface="Wingdings" pitchFamily="2" charset="2"/>
              <a:buChar char="Ø"/>
            </a:pPr>
            <a:r>
              <a:rPr lang="el-GR" dirty="0" smtClean="0"/>
              <a:t>1000-2000 </a:t>
            </a:r>
            <a:r>
              <a:rPr lang="en-US" dirty="0" smtClean="0"/>
              <a:t>mg </a:t>
            </a:r>
            <a:r>
              <a:rPr lang="el-GR" dirty="0" smtClean="0"/>
              <a:t>στοιχειακού ασβεστίου ημερησίως συνήθως αρκούν, χορηγούμενου σε δύο ως τέσσερις διαιρεμένες δόσεις. Η προσθήκη 0,25</a:t>
            </a:r>
            <a:r>
              <a:rPr lang="en-US" dirty="0" smtClean="0"/>
              <a:t>-1</a:t>
            </a:r>
            <a:r>
              <a:rPr lang="el-GR" dirty="0" smtClean="0"/>
              <a:t> μ</a:t>
            </a:r>
            <a:r>
              <a:rPr lang="en-US" dirty="0" smtClean="0"/>
              <a:t>g </a:t>
            </a:r>
            <a:r>
              <a:rPr lang="el-GR" dirty="0" smtClean="0"/>
              <a:t>βιταμίνης </a:t>
            </a:r>
            <a:r>
              <a:rPr lang="en-US" dirty="0" smtClean="0"/>
              <a:t>D </a:t>
            </a:r>
            <a:r>
              <a:rPr lang="el-GR" dirty="0" smtClean="0"/>
              <a:t>την ημέρα βοηθά την απορρόφηση . Αυτή  χρειάζεται  48-72 ώρες για να εμφανίσει τη δράση της.</a:t>
            </a:r>
          </a:p>
          <a:p>
            <a:pPr>
              <a:lnSpc>
                <a:spcPct val="210000"/>
              </a:lnSpc>
              <a:spcAft>
                <a:spcPts val="600"/>
              </a:spcAft>
              <a:buFont typeface="Wingdings" pitchFamily="2" charset="2"/>
              <a:buChar char="Ø"/>
            </a:pPr>
            <a:r>
              <a:rPr lang="el-GR" dirty="0" smtClean="0"/>
              <a:t>Στη μόνιμη μορφή του υποπαραθυρεοειδισμού προβλήματα  αποτελούν η νεφρολιθίαση και  η παράληψη δόσεων ασβεστίου ενώ επέρχεται αλλαγή στη δομή των οστών . </a:t>
            </a:r>
          </a:p>
          <a:p>
            <a:pPr>
              <a:lnSpc>
                <a:spcPct val="210000"/>
              </a:lnSpc>
              <a:spcAft>
                <a:spcPts val="600"/>
              </a:spcAft>
              <a:buFont typeface="Wingdings" pitchFamily="2" charset="2"/>
              <a:buChar char="Ø"/>
            </a:pPr>
            <a:r>
              <a:rPr lang="el-GR" dirty="0" smtClean="0"/>
              <a:t>Καταρράκτης, και γαστρεντερικές διαταραχές σε μακροχρόνια χορήγηση.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lowchart: Alternate Process 3"/>
          <p:cNvSpPr/>
          <p:nvPr/>
        </p:nvSpPr>
        <p:spPr>
          <a:xfrm>
            <a:off x="5580112" y="5733256"/>
            <a:ext cx="864096" cy="43204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5" name="Oval 4"/>
          <p:cNvSpPr/>
          <p:nvPr/>
        </p:nvSpPr>
        <p:spPr>
          <a:xfrm>
            <a:off x="7308304" y="5805264"/>
            <a:ext cx="79208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755576" y="548680"/>
            <a:ext cx="7704856" cy="5734658"/>
          </a:xfrm>
          <a:prstGeom prst="rect">
            <a:avLst/>
          </a:prstGeom>
          <a:noFill/>
          <a:ln w="9525">
            <a:noFill/>
            <a:miter lim="800000"/>
            <a:headEnd/>
            <a:tailEnd/>
          </a:ln>
        </p:spPr>
      </p:pic>
      <p:sp>
        <p:nvSpPr>
          <p:cNvPr id="8" name="Flowchart: Alternate Process 7"/>
          <p:cNvSpPr/>
          <p:nvPr/>
        </p:nvSpPr>
        <p:spPr>
          <a:xfrm>
            <a:off x="5580112" y="1772816"/>
            <a:ext cx="1008112" cy="446449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p:cNvSpPr/>
          <p:nvPr/>
        </p:nvSpPr>
        <p:spPr>
          <a:xfrm>
            <a:off x="7164288" y="1772816"/>
            <a:ext cx="1080120" cy="4392488"/>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738666" y="1648895"/>
            <a:ext cx="5666667" cy="4428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50000"/>
                  </a:schemeClr>
                </a:solidFill>
              </a:rPr>
              <a:t>Πρόληψη</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fontScale="62500" lnSpcReduction="20000"/>
          </a:bodyPr>
          <a:lstStyle/>
          <a:p>
            <a:pPr>
              <a:lnSpc>
                <a:spcPct val="210000"/>
              </a:lnSpc>
              <a:spcAft>
                <a:spcPts val="1200"/>
              </a:spcAft>
              <a:buFont typeface="Wingdings" pitchFamily="2" charset="2"/>
              <a:buChar char="Ø"/>
            </a:pPr>
            <a:r>
              <a:rPr lang="el-GR" dirty="0" smtClean="0"/>
              <a:t>Η αγγείωση όλων των παραθυρεοειδών πρέπει να αναγνωρίζεται και να λαμβάνεται σοβαρά υπόψη κατα τη διάρκεια της θυρεοειδεκτομής.</a:t>
            </a:r>
          </a:p>
          <a:p>
            <a:pPr>
              <a:lnSpc>
                <a:spcPct val="210000"/>
              </a:lnSpc>
              <a:spcAft>
                <a:spcPts val="1200"/>
              </a:spcAft>
              <a:buFont typeface="Wingdings" pitchFamily="2" charset="2"/>
              <a:buChar char="Ø"/>
            </a:pPr>
            <a:r>
              <a:rPr lang="el-GR" dirty="0" smtClean="0"/>
              <a:t>Οι κλάδοι της κάτω θυρεοειδικής αρτηρίας πρέπει να απολινώνονται περιφερικά της αιμάτωσης των παραθυρεοειδών.</a:t>
            </a:r>
          </a:p>
          <a:p>
            <a:pPr>
              <a:lnSpc>
                <a:spcPct val="210000"/>
              </a:lnSpc>
              <a:spcAft>
                <a:spcPts val="1200"/>
              </a:spcAft>
              <a:buFont typeface="Wingdings" pitchFamily="2" charset="2"/>
              <a:buChar char="Ø"/>
            </a:pPr>
            <a:r>
              <a:rPr lang="el-GR" dirty="0" smtClean="0"/>
              <a:t>Ο κάθε παραθυρεοειδής πρέπει να αντιμετωπίζεται ως ο μόνος υπάρχων. </a:t>
            </a:r>
          </a:p>
          <a:p>
            <a:pPr>
              <a:lnSpc>
                <a:spcPct val="210000"/>
              </a:lnSpc>
              <a:spcAft>
                <a:spcPts val="1200"/>
              </a:spcAft>
              <a:buFont typeface="Wingdings" pitchFamily="2" charset="2"/>
              <a:buChar char="Ø"/>
            </a:pPr>
            <a:r>
              <a:rPr lang="el-GR" dirty="0" smtClean="0"/>
              <a:t>Αν δεν είναι εφικτά τα παραπάνω, αυτομεταμόσχευση</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chemeClr val="accent4">
                    <a:lumMod val="50000"/>
                  </a:schemeClr>
                </a:solidFill>
              </a:rPr>
              <a:t>Αιμάτωση , αυτομεταμόσχευση παραθυρεοειδών</a:t>
            </a:r>
            <a:endParaRPr lang="en-US" dirty="0">
              <a:solidFill>
                <a:schemeClr val="accent4">
                  <a:lumMod val="50000"/>
                </a:schemeClr>
              </a:solidFill>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467544" y="2348880"/>
            <a:ext cx="2790476" cy="2885714"/>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635896" y="2204864"/>
            <a:ext cx="4954538"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5482952" cy="4691063"/>
          </a:xfrm>
        </p:spPr>
        <p:txBody>
          <a:bodyPr>
            <a:noAutofit/>
          </a:bodyPr>
          <a:lstStyle/>
          <a:p>
            <a:r>
              <a:rPr lang="el-GR" sz="1800" dirty="0" smtClean="0"/>
              <a:t>Η κάκωση συνεπάγεται παράλυση του κρικοθυρεοειδούς μυός με επακόλουθο την ελάττωση της τάσης της σύστοιχης φωνητικής χορδής. </a:t>
            </a:r>
          </a:p>
          <a:p>
            <a:endParaRPr lang="el-GR" sz="1800" dirty="0" smtClean="0"/>
          </a:p>
          <a:p>
            <a:r>
              <a:rPr lang="el-GR" sz="1800" dirty="0" smtClean="0"/>
              <a:t>Τα συμπτώματα της μονόπλευρης βλάβης είναι ελαφρό βράγχος φώνησης με αδυναμία φώνησης στους υψηλούς τόνους. Η αντιρρόπηση επέρχεται ταχέως και τα συμπτώματα βελτιώνονται σταδιακά και συνήθως υποχωρούν πλήρως σε τρείς μήνες. </a:t>
            </a:r>
          </a:p>
          <a:p>
            <a:endParaRPr lang="el-GR" sz="1800" dirty="0" smtClean="0"/>
          </a:p>
          <a:p>
            <a:r>
              <a:rPr lang="el-GR" sz="1800" dirty="0" smtClean="0"/>
              <a:t>Στην αμφοτερόπλευρη  βλάβη παρατηρείται βράχυνση των σκελών των φωνητικών χορδών οι οποίες δεν συγκλείονται κατα τη φώνηση. Παρατηρείται βράγχος φωνής και έντονη πνιγμονή κατά την κατάποση με κίνδυνο εισρόφησης. Η βελτίωση των συμπωμάτων χρειάζεται αρκετό χρόνο και οι ασθενείς είναι σε θέση να σιτιστούν ελεύθερα σε διάστημα δύο εβδομάδων.</a:t>
            </a:r>
            <a:endParaRPr lang="en-US" sz="18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6156176" y="620688"/>
            <a:ext cx="1751723" cy="5793507"/>
          </a:xfrm>
          <a:prstGeom prst="rect">
            <a:avLst/>
          </a:prstGeom>
          <a:noFill/>
          <a:ln w="9525">
            <a:noFill/>
            <a:miter lim="800000"/>
            <a:headEnd/>
            <a:tailEnd/>
          </a:ln>
        </p:spPr>
      </p:pic>
      <p:sp>
        <p:nvSpPr>
          <p:cNvPr id="6" name="Title 5"/>
          <p:cNvSpPr>
            <a:spLocks noGrp="1"/>
          </p:cNvSpPr>
          <p:nvPr>
            <p:ph type="title"/>
          </p:nvPr>
        </p:nvSpPr>
        <p:spPr>
          <a:xfrm>
            <a:off x="1475656" y="188640"/>
            <a:ext cx="3008313" cy="742404"/>
          </a:xfrm>
        </p:spPr>
        <p:txBody>
          <a:bodyPr/>
          <a:lstStyle/>
          <a:p>
            <a:r>
              <a:rPr lang="el-GR" dirty="0" smtClean="0">
                <a:solidFill>
                  <a:schemeClr val="accent4">
                    <a:lumMod val="50000"/>
                  </a:schemeClr>
                </a:solidFill>
              </a:rPr>
              <a:t>Έξω κλάδος του άνω λαρυγγικού νέυρου</a:t>
            </a:r>
            <a:endParaRPr lang="en-US"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l-GR" dirty="0" smtClean="0">
                <a:solidFill>
                  <a:schemeClr val="accent4">
                    <a:lumMod val="50000"/>
                  </a:schemeClr>
                </a:solidFill>
              </a:rPr>
              <a:t>Πρόληψη κάκωσης</a:t>
            </a:r>
            <a:endParaRPr lang="en-US" dirty="0">
              <a:solidFill>
                <a:schemeClr val="accent4">
                  <a:lumMod val="50000"/>
                </a:schemeClr>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052736"/>
            <a:ext cx="5952381" cy="331428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429000" y="3667125"/>
            <a:ext cx="5715000"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solidFill>
                  <a:schemeClr val="accent4">
                    <a:lumMod val="50000"/>
                  </a:schemeClr>
                </a:solidFill>
              </a:rPr>
              <a:t>Κάτω λαρυγγικό νεύρο</a:t>
            </a:r>
            <a:endParaRPr lang="en-US" dirty="0">
              <a:solidFill>
                <a:schemeClr val="accent4">
                  <a:lumMod val="50000"/>
                </a:schemeClr>
              </a:solidFill>
            </a:endParaRPr>
          </a:p>
        </p:txBody>
      </p:sp>
      <p:pic>
        <p:nvPicPr>
          <p:cNvPr id="4" name="Snagit_PPT32" descr="PPT32.png"/>
          <p:cNvPicPr>
            <a:picLocks noGrp="1" noChangeAspect="1"/>
          </p:cNvPicPr>
          <p:nvPr>
            <p:ph idx="1"/>
          </p:nvPr>
        </p:nvPicPr>
        <p:blipFill>
          <a:blip r:embed="rId3" cstate="print"/>
          <a:stretch>
            <a:fillRect/>
          </a:stretch>
        </p:blipFill>
        <p:spPr>
          <a:xfrm>
            <a:off x="683568" y="1772816"/>
            <a:ext cx="7830871" cy="417646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Κάτω λαρυγγικό νεύρο</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795337" y="1834356"/>
            <a:ext cx="7553325"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50000"/>
                  </a:schemeClr>
                </a:solidFill>
              </a:rPr>
              <a:t>Κάτω λαρυγγικό νεύρο </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Ø"/>
            </a:pPr>
            <a:r>
              <a:rPr lang="el-GR" dirty="0" smtClean="0"/>
              <a:t>Μηχανισμοί κάκωσης:</a:t>
            </a:r>
          </a:p>
          <a:p>
            <a:pPr>
              <a:buNone/>
            </a:pPr>
            <a:endParaRPr lang="el-GR" dirty="0" smtClean="0"/>
          </a:p>
          <a:p>
            <a:pPr lvl="1">
              <a:buFont typeface="Wingdings" pitchFamily="2" charset="2"/>
              <a:buChar char="Ø"/>
            </a:pPr>
            <a:r>
              <a:rPr lang="el-GR" dirty="0" smtClean="0"/>
              <a:t>Διατομή</a:t>
            </a:r>
          </a:p>
          <a:p>
            <a:pPr lvl="1">
              <a:buFont typeface="Wingdings" pitchFamily="2" charset="2"/>
              <a:buChar char="Ø"/>
            </a:pPr>
            <a:r>
              <a:rPr lang="el-GR" dirty="0" smtClean="0"/>
              <a:t>Συνθλιψη</a:t>
            </a:r>
          </a:p>
          <a:p>
            <a:pPr lvl="1">
              <a:buFont typeface="Wingdings" pitchFamily="2" charset="2"/>
              <a:buChar char="Ø"/>
            </a:pPr>
            <a:r>
              <a:rPr lang="el-GR" dirty="0" smtClean="0"/>
              <a:t>Διάταση </a:t>
            </a:r>
          </a:p>
          <a:p>
            <a:pPr lvl="1">
              <a:buFont typeface="Wingdings" pitchFamily="2" charset="2"/>
              <a:buChar char="Ø"/>
            </a:pPr>
            <a:r>
              <a:rPr lang="el-GR" dirty="0" smtClean="0"/>
              <a:t>Συμπίεση απο οίδημα ή αιμάτωμα</a:t>
            </a:r>
          </a:p>
          <a:p>
            <a:pPr lvl="1">
              <a:buFont typeface="Wingdings" pitchFamily="2" charset="2"/>
              <a:buChar char="Ø"/>
            </a:pPr>
            <a:r>
              <a:rPr lang="el-GR" dirty="0" smtClean="0"/>
              <a:t>Θερμική βλάβη</a:t>
            </a:r>
          </a:p>
          <a:p>
            <a:pPr lvl="1"/>
            <a:endParaRPr lang="el-GR" dirty="0" smtClean="0"/>
          </a:p>
          <a:p>
            <a:pPr lvl="1">
              <a:buNone/>
            </a:pPr>
            <a:r>
              <a:rPr lang="el-GR" dirty="0" smtClean="0"/>
              <a:t>	Συνήθως η βλάβη δεν αναγνωρίζεται διεγχειρητικά αν όμως γίνει αντιληπτή η άμεση αποκατάσταση της συνέχειας με συρραφή ή την παρεμβολή μοσχεύματος έχει καλύτερα αποτελέσματα απο την καθυστερημένη αποκατάσταση.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50000"/>
                  </a:schemeClr>
                </a:solidFill>
              </a:rPr>
              <a:t>Θυρεοειδεκτομή </a:t>
            </a:r>
            <a:endParaRPr lang="en-US" dirty="0">
              <a:solidFill>
                <a:schemeClr val="accent4">
                  <a:lumMod val="50000"/>
                </a:schemeClr>
              </a:solidFill>
            </a:endParaRPr>
          </a:p>
        </p:txBody>
      </p:sp>
      <p:sp>
        <p:nvSpPr>
          <p:cNvPr id="3" name="Content Placeholder 2"/>
          <p:cNvSpPr>
            <a:spLocks noGrp="1"/>
          </p:cNvSpPr>
          <p:nvPr>
            <p:ph idx="1"/>
          </p:nvPr>
        </p:nvSpPr>
        <p:spPr>
          <a:xfrm>
            <a:off x="457200" y="2204864"/>
            <a:ext cx="8229600" cy="3921299"/>
          </a:xfrm>
        </p:spPr>
        <p:txBody>
          <a:bodyPr/>
          <a:lstStyle/>
          <a:p>
            <a:pPr>
              <a:buFont typeface="Wingdings" pitchFamily="2" charset="2"/>
              <a:buChar char="Ø"/>
            </a:pPr>
            <a:r>
              <a:rPr lang="el-GR" dirty="0" smtClean="0"/>
              <a:t>Για κακοήθειες του αδένα</a:t>
            </a:r>
          </a:p>
          <a:p>
            <a:pPr>
              <a:buFont typeface="Wingdings" pitchFamily="2" charset="2"/>
              <a:buChar char="Ø"/>
            </a:pPr>
            <a:endParaRPr lang="el-GR" dirty="0" smtClean="0"/>
          </a:p>
          <a:p>
            <a:pPr>
              <a:buFont typeface="Wingdings" pitchFamily="2" charset="2"/>
              <a:buChar char="Ø"/>
            </a:pPr>
            <a:r>
              <a:rPr lang="el-GR" dirty="0" smtClean="0"/>
              <a:t>Για υπερλειτουγία του αδένα</a:t>
            </a:r>
          </a:p>
          <a:p>
            <a:pPr>
              <a:buFont typeface="Wingdings" pitchFamily="2" charset="2"/>
              <a:buChar char="Ø"/>
            </a:pPr>
            <a:endParaRPr lang="el-GR" dirty="0" smtClean="0"/>
          </a:p>
          <a:p>
            <a:pPr>
              <a:buFont typeface="Wingdings" pitchFamily="2" charset="2"/>
              <a:buChar char="Ø"/>
            </a:pPr>
            <a:r>
              <a:rPr lang="el-GR" dirty="0" smtClean="0"/>
              <a:t>Για συμπτωματική βρογχοκήλη</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3203848" y="3573016"/>
            <a:ext cx="5104762" cy="2590476"/>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899592" y="620688"/>
            <a:ext cx="7342187" cy="2222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50000"/>
                  </a:schemeClr>
                </a:solidFill>
              </a:rPr>
              <a:t>Κάτω λαρυγγικό νεύρο</a:t>
            </a:r>
            <a:endParaRPr lang="en-US" dirty="0">
              <a:solidFill>
                <a:schemeClr val="accent4">
                  <a:lumMod val="50000"/>
                </a:schemeClr>
              </a:solidFill>
            </a:endParaRPr>
          </a:p>
        </p:txBody>
      </p:sp>
      <p:sp>
        <p:nvSpPr>
          <p:cNvPr id="3" name="Content Placeholder 2"/>
          <p:cNvSpPr>
            <a:spLocks noGrp="1"/>
          </p:cNvSpPr>
          <p:nvPr>
            <p:ph idx="1"/>
          </p:nvPr>
        </p:nvSpPr>
        <p:spPr>
          <a:xfrm>
            <a:off x="457200" y="1600200"/>
            <a:ext cx="8229600" cy="4781128"/>
          </a:xfrm>
        </p:spPr>
        <p:txBody>
          <a:bodyPr>
            <a:normAutofit/>
          </a:bodyPr>
          <a:lstStyle/>
          <a:p>
            <a:pPr>
              <a:buFont typeface="Wingdings" pitchFamily="2" charset="2"/>
              <a:buChar char="Ø"/>
            </a:pPr>
            <a:r>
              <a:rPr lang="el-GR" sz="2400" dirty="0" smtClean="0"/>
              <a:t>Το </a:t>
            </a:r>
            <a:r>
              <a:rPr lang="en-US" sz="2400" dirty="0" smtClean="0"/>
              <a:t>gold standard </a:t>
            </a:r>
            <a:r>
              <a:rPr lang="el-GR" sz="2400" dirty="0" smtClean="0"/>
              <a:t>σήμερα στη χειρουργική του θυρεοειδούς είναι η παρασκευή του κάτω λαρυγγικού νεύρου. </a:t>
            </a:r>
            <a:endParaRPr lang="en-US" sz="2400" dirty="0" smtClean="0"/>
          </a:p>
          <a:p>
            <a:pPr>
              <a:buFont typeface="Wingdings" pitchFamily="2" charset="2"/>
              <a:buChar char="Ø"/>
            </a:pPr>
            <a:endParaRPr lang="el-GR" sz="2400" dirty="0" smtClean="0"/>
          </a:p>
          <a:p>
            <a:pPr>
              <a:buFont typeface="Wingdings" pitchFamily="2" charset="2"/>
              <a:buChar char="Ø"/>
            </a:pPr>
            <a:r>
              <a:rPr lang="el-GR" sz="2400" dirty="0" smtClean="0"/>
              <a:t>Μειωμένα συμβάματα κάκωσης απο 5% σε λιγότερο από 1%</a:t>
            </a:r>
          </a:p>
          <a:p>
            <a:pPr>
              <a:buFont typeface="Wingdings" pitchFamily="2" charset="2"/>
              <a:buChar char="Ø"/>
            </a:pPr>
            <a:endParaRPr lang="el-GR" sz="2400" dirty="0" smtClean="0"/>
          </a:p>
          <a:p>
            <a:pPr>
              <a:buFont typeface="Wingdings" pitchFamily="2" charset="2"/>
              <a:buChar char="Ø"/>
            </a:pPr>
            <a:r>
              <a:rPr lang="el-GR" sz="2400" dirty="0" smtClean="0"/>
              <a:t>Το συμπέρασμα αυτό δεν έχει διαπιστωθεί μόνο για τις καλοήθεις παθήσεις και τα πρωτογενή χειρουργεία στο θυρεοειδή , αλλά  και τις επανεπεμβάσεις  ακόμη και αν αυτές αφορούν τους παραθυρεοειδείς αδένες. </a:t>
            </a:r>
            <a:endParaRPr lang="en-US" sz="2400" dirty="0" smtClean="0"/>
          </a:p>
          <a:p>
            <a:pPr>
              <a:buFont typeface="Wingdings" pitchFamily="2" charset="2"/>
              <a:buChar char="Ø"/>
            </a:pPr>
            <a:endParaRPr lang="el-GR" sz="2400" dirty="0" smtClean="0"/>
          </a:p>
          <a:p>
            <a:pPr>
              <a:buNone/>
            </a:pPr>
            <a:r>
              <a:rPr lang="en-US" sz="2400" dirty="0" smtClean="0"/>
              <a:t>			</a:t>
            </a:r>
            <a:endParaRPr lang="el-GR" sz="2400" dirty="0" smtClean="0"/>
          </a:p>
          <a:p>
            <a:endParaRPr lang="el-GR" sz="2400" dirty="0" smtClean="0"/>
          </a:p>
          <a:p>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50000"/>
                  </a:schemeClr>
                </a:solidFill>
              </a:rPr>
              <a:t>Κάτω λαρυγγικό</a:t>
            </a:r>
            <a:r>
              <a:rPr lang="en-US" dirty="0" smtClean="0">
                <a:solidFill>
                  <a:schemeClr val="accent4">
                    <a:lumMod val="50000"/>
                  </a:schemeClr>
                </a:solidFill>
              </a:rPr>
              <a:t>-</a:t>
            </a:r>
            <a:r>
              <a:rPr lang="el-GR" dirty="0" smtClean="0">
                <a:solidFill>
                  <a:schemeClr val="accent4">
                    <a:lumMod val="50000"/>
                  </a:schemeClr>
                </a:solidFill>
              </a:rPr>
              <a:t>κακώσεις</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fontScale="40000" lnSpcReduction="20000"/>
          </a:bodyPr>
          <a:lstStyle/>
          <a:p>
            <a:pPr>
              <a:lnSpc>
                <a:spcPct val="170000"/>
              </a:lnSpc>
              <a:buFont typeface="Wingdings" pitchFamily="2" charset="2"/>
              <a:buChar char="Ø"/>
            </a:pPr>
            <a:r>
              <a:rPr lang="el-GR" sz="4500" dirty="0" smtClean="0"/>
              <a:t>Μονόπλευρη πλήρης πάρεση: </a:t>
            </a:r>
          </a:p>
          <a:p>
            <a:pPr>
              <a:lnSpc>
                <a:spcPct val="170000"/>
              </a:lnSpc>
              <a:buFont typeface="Wingdings" pitchFamily="2" charset="2"/>
              <a:buChar char="Ø"/>
            </a:pPr>
            <a:endParaRPr lang="el-GR" sz="4500" dirty="0" smtClean="0"/>
          </a:p>
          <a:p>
            <a:pPr lvl="1">
              <a:lnSpc>
                <a:spcPct val="170000"/>
              </a:lnSpc>
              <a:buFont typeface="Wingdings" pitchFamily="2" charset="2"/>
              <a:buChar char="Ø"/>
            </a:pPr>
            <a:r>
              <a:rPr lang="el-GR" sz="4500" dirty="0" smtClean="0"/>
              <a:t>Παράμεση θέση φωνητικής χορδής, αντιρροπιστική δράση της άλλης χορδής.</a:t>
            </a:r>
          </a:p>
          <a:p>
            <a:pPr lvl="1">
              <a:lnSpc>
                <a:spcPct val="170000"/>
              </a:lnSpc>
              <a:buFont typeface="Wingdings" pitchFamily="2" charset="2"/>
              <a:buChar char="Ø"/>
            </a:pPr>
            <a:r>
              <a:rPr lang="el-GR" sz="4500" dirty="0" smtClean="0"/>
              <a:t>Ήπιο βράγχος , ταχεία κόπωση φωνης</a:t>
            </a:r>
          </a:p>
          <a:p>
            <a:pPr lvl="1">
              <a:lnSpc>
                <a:spcPct val="170000"/>
              </a:lnSpc>
              <a:buFont typeface="Wingdings" pitchFamily="2" charset="2"/>
              <a:buChar char="Ø"/>
            </a:pPr>
            <a:r>
              <a:rPr lang="el-GR" sz="4500" dirty="0" smtClean="0"/>
              <a:t>Πιθανή επιδείνωση φώνησης λόγω ατροφίας μυών της φωνητικής χορδής και καθήλωση της σε πτωματική θέση. </a:t>
            </a:r>
          </a:p>
          <a:p>
            <a:pPr lvl="1">
              <a:lnSpc>
                <a:spcPct val="170000"/>
              </a:lnSpc>
              <a:buFont typeface="Wingdings" pitchFamily="2" charset="2"/>
              <a:buChar char="Ø"/>
            </a:pPr>
            <a:r>
              <a:rPr lang="el-GR" sz="4500" dirty="0" smtClean="0"/>
              <a:t>Φωνητικές ασκήσεις, ηλεκτροθεραπεία απο φωνιάτρους. Θυρεοπλαστική, επανανεύρωση της παράλυτης χορδής απο τμήμα ωμουοειδούς μαζί με τον κλάδο της αγκύλης του υπογλωσσίου</a:t>
            </a:r>
          </a:p>
          <a:p>
            <a:pPr lvl="1"/>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50000"/>
                  </a:schemeClr>
                </a:solidFill>
              </a:rPr>
              <a:t>Κάτω λαρυγγικό</a:t>
            </a:r>
            <a:r>
              <a:rPr lang="en-US" dirty="0" smtClean="0">
                <a:solidFill>
                  <a:schemeClr val="accent4">
                    <a:lumMod val="50000"/>
                  </a:schemeClr>
                </a:solidFill>
              </a:rPr>
              <a:t>-</a:t>
            </a:r>
            <a:r>
              <a:rPr lang="el-GR" dirty="0" smtClean="0">
                <a:solidFill>
                  <a:schemeClr val="accent4">
                    <a:lumMod val="50000"/>
                  </a:schemeClr>
                </a:solidFill>
              </a:rPr>
              <a:t>κακώσεις</a:t>
            </a:r>
            <a:endParaRPr lang="en-US" dirty="0">
              <a:solidFill>
                <a:schemeClr val="accent4">
                  <a:lumMod val="50000"/>
                </a:schemeClr>
              </a:solidFill>
            </a:endParaRPr>
          </a:p>
        </p:txBody>
      </p:sp>
      <p:sp>
        <p:nvSpPr>
          <p:cNvPr id="3" name="Content Placeholder 2"/>
          <p:cNvSpPr>
            <a:spLocks noGrp="1"/>
          </p:cNvSpPr>
          <p:nvPr>
            <p:ph idx="1"/>
          </p:nvPr>
        </p:nvSpPr>
        <p:spPr>
          <a:xfrm>
            <a:off x="395536" y="1340768"/>
            <a:ext cx="8229600" cy="5517232"/>
          </a:xfrm>
        </p:spPr>
        <p:txBody>
          <a:bodyPr>
            <a:normAutofit fontScale="70000" lnSpcReduction="20000"/>
          </a:bodyPr>
          <a:lstStyle/>
          <a:p>
            <a:pPr>
              <a:lnSpc>
                <a:spcPct val="210000"/>
              </a:lnSpc>
              <a:buFont typeface="Wingdings" pitchFamily="2" charset="2"/>
              <a:buChar char="Ø"/>
            </a:pPr>
            <a:r>
              <a:rPr lang="el-GR" dirty="0" smtClean="0"/>
              <a:t>Μονόπλευρη μερική πάρεση του κάτω λαρυγγικού νεύρου.</a:t>
            </a:r>
          </a:p>
          <a:p>
            <a:pPr lvl="1">
              <a:lnSpc>
                <a:spcPct val="210000"/>
              </a:lnSpc>
              <a:buFont typeface="Wingdings" pitchFamily="2" charset="2"/>
              <a:buChar char="Ø"/>
            </a:pPr>
            <a:r>
              <a:rPr lang="el-GR" dirty="0" smtClean="0"/>
              <a:t>Σοβαρότερα συμπτώματα λόγω μεγαλύτερης παράλυσης των απαγωγέων απο τους προσαγωγούς μύες. </a:t>
            </a:r>
          </a:p>
          <a:p>
            <a:pPr lvl="1">
              <a:lnSpc>
                <a:spcPct val="210000"/>
              </a:lnSpc>
              <a:buFont typeface="Wingdings" pitchFamily="2" charset="2"/>
              <a:buChar char="Ø"/>
            </a:pPr>
            <a:r>
              <a:rPr lang="el-GR" dirty="0" smtClean="0"/>
              <a:t>Προσαγωγή της χορδής προς τη μέση γραμμη </a:t>
            </a:r>
          </a:p>
          <a:p>
            <a:pPr lvl="1">
              <a:lnSpc>
                <a:spcPct val="210000"/>
              </a:lnSpc>
              <a:buFont typeface="Wingdings" pitchFamily="2" charset="2"/>
              <a:buChar char="Ø"/>
            </a:pPr>
            <a:r>
              <a:rPr lang="el-GR" dirty="0" smtClean="0"/>
              <a:t>Μεγαλύτερο βράγχος σε σχέση με πλήρη , μικρού βαθμού δύσπνοια</a:t>
            </a:r>
          </a:p>
          <a:p>
            <a:pPr lvl="1">
              <a:lnSpc>
                <a:spcPct val="210000"/>
              </a:lnSpc>
              <a:buFont typeface="Wingdings" pitchFamily="2" charset="2"/>
              <a:buChar char="Ø"/>
            </a:pPr>
            <a:r>
              <a:rPr lang="el-GR" dirty="0" smtClean="0"/>
              <a:t>Χορήγηση αποιδηματικών, για 2 με 3 βδομαδες. Φωνητικές ασκήσεις και ηλεκτροθεραπεία για να μην επέλθει ατροφία.  Αποκατάσταση φώνησης εως 6μηνο</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50000"/>
                  </a:schemeClr>
                </a:solidFill>
              </a:rPr>
              <a:t>Κάτω λαρυγγικό </a:t>
            </a:r>
            <a:r>
              <a:rPr lang="en-US" dirty="0" smtClean="0">
                <a:solidFill>
                  <a:schemeClr val="accent4">
                    <a:lumMod val="50000"/>
                  </a:schemeClr>
                </a:solidFill>
              </a:rPr>
              <a:t>-</a:t>
            </a:r>
            <a:r>
              <a:rPr lang="el-GR" dirty="0" smtClean="0">
                <a:solidFill>
                  <a:schemeClr val="accent4">
                    <a:lumMod val="50000"/>
                  </a:schemeClr>
                </a:solidFill>
              </a:rPr>
              <a:t>κακώσεις</a:t>
            </a:r>
            <a:endParaRPr lang="en-US" dirty="0">
              <a:solidFill>
                <a:schemeClr val="accent4">
                  <a:lumMod val="50000"/>
                </a:schemeClr>
              </a:solidFill>
            </a:endParaRPr>
          </a:p>
        </p:txBody>
      </p:sp>
      <p:sp>
        <p:nvSpPr>
          <p:cNvPr id="3" name="Content Placeholder 2"/>
          <p:cNvSpPr>
            <a:spLocks noGrp="1"/>
          </p:cNvSpPr>
          <p:nvPr>
            <p:ph idx="1"/>
          </p:nvPr>
        </p:nvSpPr>
        <p:spPr>
          <a:xfrm>
            <a:off x="457200" y="1412776"/>
            <a:ext cx="8229600" cy="5040560"/>
          </a:xfrm>
        </p:spPr>
        <p:txBody>
          <a:bodyPr>
            <a:noAutofit/>
          </a:bodyPr>
          <a:lstStyle/>
          <a:p>
            <a:pPr>
              <a:lnSpc>
                <a:spcPct val="150000"/>
              </a:lnSpc>
              <a:buFont typeface="Wingdings" pitchFamily="2" charset="2"/>
              <a:buChar char="Ø"/>
            </a:pPr>
            <a:r>
              <a:rPr lang="el-GR" sz="1800" dirty="0" smtClean="0"/>
              <a:t>Αμφίπλευρη πλήρης πάρεση</a:t>
            </a:r>
          </a:p>
          <a:p>
            <a:pPr>
              <a:lnSpc>
                <a:spcPct val="150000"/>
              </a:lnSpc>
              <a:buFont typeface="Wingdings" pitchFamily="2" charset="2"/>
              <a:buChar char="Ø"/>
            </a:pPr>
            <a:endParaRPr lang="el-GR" sz="1800" dirty="0" smtClean="0"/>
          </a:p>
          <a:p>
            <a:pPr lvl="1">
              <a:lnSpc>
                <a:spcPct val="150000"/>
              </a:lnSpc>
              <a:buFont typeface="Wingdings" pitchFamily="2" charset="2"/>
              <a:buChar char="Ø"/>
            </a:pPr>
            <a:r>
              <a:rPr lang="el-GR" sz="1800" dirty="0" smtClean="0"/>
              <a:t>Αμφότερες σε παράμεση θέση</a:t>
            </a:r>
          </a:p>
          <a:p>
            <a:pPr lvl="1">
              <a:lnSpc>
                <a:spcPct val="150000"/>
              </a:lnSpc>
              <a:buFont typeface="Wingdings" pitchFamily="2" charset="2"/>
              <a:buChar char="Ø"/>
            </a:pPr>
            <a:r>
              <a:rPr lang="el-GR" sz="1800" dirty="0" smtClean="0"/>
              <a:t>Δύσπνοια εισπνευστικός συριγμός</a:t>
            </a:r>
          </a:p>
          <a:p>
            <a:pPr lvl="1">
              <a:lnSpc>
                <a:spcPct val="150000"/>
              </a:lnSpc>
              <a:buFont typeface="Wingdings" pitchFamily="2" charset="2"/>
              <a:buChar char="Ø"/>
            </a:pPr>
            <a:r>
              <a:rPr lang="el-GR" sz="1800" dirty="0" smtClean="0"/>
              <a:t>Μέτριο βράγχος φωνής, όσο καλύτερη είναι η φώνηση τόσο χειρότερη αναπνοή και αντίστροφα</a:t>
            </a:r>
          </a:p>
          <a:p>
            <a:pPr lvl="1">
              <a:lnSpc>
                <a:spcPct val="150000"/>
              </a:lnSpc>
              <a:buFont typeface="Wingdings" pitchFamily="2" charset="2"/>
              <a:buChar char="Ø"/>
            </a:pPr>
            <a:r>
              <a:rPr lang="el-GR" sz="1800" dirty="0" smtClean="0"/>
              <a:t>Επείγουσα τραχειοστομία </a:t>
            </a:r>
          </a:p>
          <a:p>
            <a:pPr lvl="1">
              <a:lnSpc>
                <a:spcPct val="150000"/>
              </a:lnSpc>
              <a:buFont typeface="Wingdings" pitchFamily="2" charset="2"/>
              <a:buChar char="Ø"/>
            </a:pPr>
            <a:r>
              <a:rPr lang="el-GR" sz="1800" dirty="0" smtClean="0"/>
              <a:t>Μετά 12 μήνες χειρουργική διεύρυνση της γλωττίδας, επιδεινώνει όμως φώνηση.(πλαγιοπηξία της χορδής με καθηλωση του αρυταινοειδους χόνδρου στα πλάγια του λάρυγγα ή αφαίρεση του αρυταινοειδούς χόνδρου)</a:t>
            </a:r>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50000"/>
                  </a:schemeClr>
                </a:solidFill>
              </a:rPr>
              <a:t>Κάτω λαρυγγικό </a:t>
            </a:r>
            <a:r>
              <a:rPr lang="en-US" dirty="0" smtClean="0">
                <a:solidFill>
                  <a:schemeClr val="accent4">
                    <a:lumMod val="50000"/>
                  </a:schemeClr>
                </a:solidFill>
              </a:rPr>
              <a:t>-</a:t>
            </a:r>
            <a:r>
              <a:rPr lang="el-GR" dirty="0" smtClean="0">
                <a:solidFill>
                  <a:schemeClr val="accent4">
                    <a:lumMod val="50000"/>
                  </a:schemeClr>
                </a:solidFill>
              </a:rPr>
              <a:t>κακώσεις</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fontScale="70000" lnSpcReduction="20000"/>
          </a:bodyPr>
          <a:lstStyle/>
          <a:p>
            <a:pPr>
              <a:lnSpc>
                <a:spcPct val="200000"/>
              </a:lnSpc>
              <a:buFont typeface="Wingdings" pitchFamily="2" charset="2"/>
              <a:buChar char="Ø"/>
            </a:pPr>
            <a:r>
              <a:rPr lang="el-GR" dirty="0" smtClean="0"/>
              <a:t>Αμφίπλευρη μερική πάρεση </a:t>
            </a:r>
          </a:p>
          <a:p>
            <a:pPr>
              <a:lnSpc>
                <a:spcPct val="200000"/>
              </a:lnSpc>
              <a:buFont typeface="Wingdings" pitchFamily="2" charset="2"/>
              <a:buChar char="Ø"/>
            </a:pPr>
            <a:endParaRPr lang="el-GR" dirty="0" smtClean="0"/>
          </a:p>
          <a:p>
            <a:pPr lvl="1">
              <a:lnSpc>
                <a:spcPct val="200000"/>
              </a:lnSpc>
              <a:buFont typeface="Wingdings" pitchFamily="2" charset="2"/>
              <a:buChar char="Ø"/>
            </a:pPr>
            <a:r>
              <a:rPr lang="el-GR" dirty="0" smtClean="0"/>
              <a:t>Συμπλησίαση των χορδών στη μέση γραμμή απο πάρεση απαγωγέων</a:t>
            </a:r>
          </a:p>
          <a:p>
            <a:pPr lvl="1">
              <a:lnSpc>
                <a:spcPct val="200000"/>
              </a:lnSpc>
              <a:buFont typeface="Wingdings" pitchFamily="2" charset="2"/>
              <a:buChar char="Ø"/>
            </a:pPr>
            <a:r>
              <a:rPr lang="el-GR" dirty="0" smtClean="0"/>
              <a:t>Αδυναμία αναπνοής </a:t>
            </a:r>
            <a:r>
              <a:rPr lang="en-US" dirty="0" smtClean="0"/>
              <a:t>–</a:t>
            </a:r>
            <a:r>
              <a:rPr lang="el-GR" dirty="0" smtClean="0"/>
              <a:t> τραχειοστομία </a:t>
            </a:r>
          </a:p>
          <a:p>
            <a:pPr lvl="1">
              <a:lnSpc>
                <a:spcPct val="200000"/>
              </a:lnSpc>
              <a:buFont typeface="Wingdings" pitchFamily="2" charset="2"/>
              <a:buChar char="Ø"/>
            </a:pPr>
            <a:r>
              <a:rPr lang="el-GR" dirty="0" smtClean="0"/>
              <a:t>Μετά την επάνοδο της μυικής λειτουργίας, συνήθως στο 6μηνο, κατάργηση τραχειοστομίας.</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χορδές.JPG"/>
          <p:cNvPicPr>
            <a:picLocks noGrp="1" noChangeAspect="1"/>
          </p:cNvPicPr>
          <p:nvPr>
            <p:ph idx="1"/>
          </p:nvPr>
        </p:nvPicPr>
        <p:blipFill>
          <a:blip r:embed="rId3" cstate="print"/>
          <a:stretch>
            <a:fillRect/>
          </a:stretch>
        </p:blipFill>
        <p:spPr>
          <a:xfrm>
            <a:off x="899592" y="692696"/>
            <a:ext cx="7049756" cy="528731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l-GR" dirty="0" smtClean="0">
                <a:solidFill>
                  <a:schemeClr val="accent4">
                    <a:lumMod val="50000"/>
                  </a:schemeClr>
                </a:solidFill>
              </a:rPr>
              <a:t>Πρόληψη κάκωσης</a:t>
            </a:r>
            <a:endParaRPr lang="en-US" dirty="0">
              <a:solidFill>
                <a:schemeClr val="accent4">
                  <a:lumMod val="50000"/>
                </a:schemeClr>
              </a:solidFill>
            </a:endParaRPr>
          </a:p>
        </p:txBody>
      </p:sp>
      <p:sp>
        <p:nvSpPr>
          <p:cNvPr id="3" name="Content Placeholder 2"/>
          <p:cNvSpPr>
            <a:spLocks noGrp="1"/>
          </p:cNvSpPr>
          <p:nvPr>
            <p:ph idx="1"/>
          </p:nvPr>
        </p:nvSpPr>
        <p:spPr>
          <a:xfrm>
            <a:off x="467544" y="1628800"/>
            <a:ext cx="8229600" cy="4525963"/>
          </a:xfrm>
        </p:spPr>
        <p:txBody>
          <a:bodyPr>
            <a:noAutofit/>
          </a:bodyPr>
          <a:lstStyle/>
          <a:p>
            <a:pPr>
              <a:spcAft>
                <a:spcPts val="600"/>
              </a:spcAft>
              <a:buFont typeface="Wingdings" pitchFamily="2" charset="2"/>
              <a:buChar char="v"/>
            </a:pPr>
            <a:r>
              <a:rPr lang="el-GR" sz="2000" dirty="0" smtClean="0"/>
              <a:t>Αποφύγετε τη  διατομή  οποιασδήποτε δομής στην τραχειοοισοφαγική αύλακα μέχρι το νεύρο να αναγνωρισθεί.</a:t>
            </a:r>
          </a:p>
          <a:p>
            <a:pPr>
              <a:spcAft>
                <a:spcPts val="600"/>
              </a:spcAft>
              <a:buFont typeface="Wingdings" pitchFamily="2" charset="2"/>
              <a:buChar char="v"/>
            </a:pPr>
            <a:r>
              <a:rPr lang="el-GR" sz="2000" dirty="0" smtClean="0"/>
              <a:t>Αναζήτηστε το νεύρο  χαμηλά στον κάτω πολό του θυρεοειδούς ή χαμηλότερα απο τη συμβολή του με την κάτω θυρεοειδική αρτηρία</a:t>
            </a:r>
          </a:p>
          <a:p>
            <a:pPr>
              <a:spcAft>
                <a:spcPts val="600"/>
              </a:spcAft>
              <a:buFont typeface="Wingdings" pitchFamily="2" charset="2"/>
              <a:buChar char="v"/>
            </a:pPr>
            <a:r>
              <a:rPr lang="el-GR" sz="2000" dirty="0" smtClean="0"/>
              <a:t>Ακολουθήστε το νεύρο μέχρι την είσοδο του στο λάρυγγα. </a:t>
            </a:r>
          </a:p>
          <a:p>
            <a:pPr>
              <a:spcAft>
                <a:spcPts val="600"/>
              </a:spcAft>
              <a:buFont typeface="Wingdings" pitchFamily="2" charset="2"/>
              <a:buChar char="v"/>
            </a:pPr>
            <a:r>
              <a:rPr lang="el-GR" sz="2000" dirty="0" smtClean="0"/>
              <a:t>Μειώστε τη χρήση συστημάτων αιμόστασης που παράγουν θερμότητα πίσω απο το θυρεοειδη.</a:t>
            </a:r>
          </a:p>
          <a:p>
            <a:pPr>
              <a:spcAft>
                <a:spcPts val="600"/>
              </a:spcAft>
              <a:buFont typeface="Wingdings" pitchFamily="2" charset="2"/>
              <a:buChar char="v"/>
            </a:pPr>
            <a:r>
              <a:rPr lang="el-GR" sz="2000" dirty="0" smtClean="0"/>
              <a:t>Χρήση νευροδιεγέρτη στα πλαίσια δύσκολης θυρεοειδεκτομής , παρ ολα αυτά δεν αποτρέπει κακώσεις.</a:t>
            </a:r>
          </a:p>
          <a:p>
            <a:pPr>
              <a:spcAft>
                <a:spcPts val="600"/>
              </a:spcAft>
              <a:buFont typeface="Wingdings" pitchFamily="2" charset="2"/>
              <a:buChar char="v"/>
            </a:pPr>
            <a:r>
              <a:rPr lang="el-GR" sz="2000" dirty="0" smtClean="0"/>
              <a:t>Διενεργήστε λοβεκτομή αν είναι πιθανη κάκωση ή προς διαφύλαξη του νεύρου και του ανω παραθυρεοειδούς εκτελέστε υφολική εκτομή.</a:t>
            </a:r>
          </a:p>
          <a:p>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hyro.wmv">
            <a:hlinkClick r:id="" action="ppaction://media"/>
          </p:cNvPr>
          <p:cNvPicPr>
            <a:picLocks noGrp="1" noRot="1" noChangeAspect="1"/>
          </p:cNvPicPr>
          <p:nvPr>
            <p:ph idx="1"/>
            <a:videoFile r:link="rId1"/>
          </p:nvPr>
        </p:nvPicPr>
        <p:blipFill>
          <a:blip r:embed="rId4" cstate="print"/>
          <a:stretch>
            <a:fillRect/>
          </a:stretch>
        </p:blipFill>
        <p:spPr>
          <a:xfrm>
            <a:off x="755576" y="548680"/>
            <a:ext cx="7548331" cy="56612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50000"/>
                  </a:schemeClr>
                </a:solidFill>
              </a:rPr>
              <a:t>Συμπεράσματα </a:t>
            </a:r>
            <a:endParaRPr lang="en-US" dirty="0">
              <a:solidFill>
                <a:schemeClr val="accent4">
                  <a:lumMod val="50000"/>
                </a:schemeClr>
              </a:solidFill>
            </a:endParaRPr>
          </a:p>
        </p:txBody>
      </p:sp>
      <p:sp>
        <p:nvSpPr>
          <p:cNvPr id="3" name="Content Placeholder 2"/>
          <p:cNvSpPr>
            <a:spLocks noGrp="1"/>
          </p:cNvSpPr>
          <p:nvPr>
            <p:ph idx="1"/>
          </p:nvPr>
        </p:nvSpPr>
        <p:spPr/>
        <p:txBody>
          <a:bodyPr/>
          <a:lstStyle/>
          <a:p>
            <a:pPr>
              <a:buFont typeface="Wingdings" pitchFamily="2" charset="2"/>
              <a:buChar char="Ø"/>
            </a:pPr>
            <a:r>
              <a:rPr lang="el-GR" sz="1800" dirty="0" smtClean="0"/>
              <a:t>Κανένα σύστημα νευροδιεγέρτη δεν μπορεί να υποκαταστήσει την αναγνώριση και την προσεκτική παρασκευή του νεύρου, ενω εχουν χαμηλή θετικη προγνωστική αξία στην αναγνώριση κακώσεων μετά την ολοκληρώση της θυρεοειδεκτομής</a:t>
            </a:r>
            <a:endParaRPr lang="en-US" sz="1800" dirty="0" smtClean="0"/>
          </a:p>
          <a:p>
            <a:pPr>
              <a:buNone/>
            </a:pPr>
            <a:r>
              <a:rPr lang="el-GR" sz="2400" dirty="0" smtClean="0"/>
              <a:t>				 </a:t>
            </a:r>
            <a:r>
              <a:rPr lang="en-US" sz="1400" dirty="0" err="1" smtClean="0"/>
              <a:t>Intraoperative</a:t>
            </a:r>
            <a:r>
              <a:rPr lang="en-US" sz="1400" dirty="0" smtClean="0"/>
              <a:t> laryngeal nerve monitoring </a:t>
            </a:r>
            <a:r>
              <a:rPr lang="en-US" sz="1400" dirty="0" err="1" smtClean="0"/>
              <a:t>durin</a:t>
            </a:r>
            <a:r>
              <a:rPr lang="el-GR" sz="1400" dirty="0" smtClean="0"/>
              <a:t> </a:t>
            </a:r>
            <a:r>
              <a:rPr lang="en-US" sz="1400" dirty="0" err="1" smtClean="0"/>
              <a:t>thyroidectomy</a:t>
            </a:r>
            <a:endParaRPr lang="en-US" sz="1400" dirty="0" smtClean="0"/>
          </a:p>
          <a:p>
            <a:pPr>
              <a:buNone/>
            </a:pPr>
            <a:r>
              <a:rPr lang="el-GR" sz="1400" dirty="0" smtClean="0"/>
              <a:t>	</a:t>
            </a:r>
            <a:r>
              <a:rPr lang="en-US" sz="1400" dirty="0" smtClean="0"/>
              <a:t>			 Arch </a:t>
            </a:r>
            <a:r>
              <a:rPr lang="en-US" sz="1400" dirty="0" err="1" smtClean="0"/>
              <a:t>Otolaryngol</a:t>
            </a:r>
            <a:r>
              <a:rPr lang="en-US" sz="1400" dirty="0" smtClean="0"/>
              <a:t> Head Neck Surg. 2009 Dec;135(12):1196-8</a:t>
            </a:r>
            <a:endParaRPr lang="el-GR" sz="1400" dirty="0" smtClean="0"/>
          </a:p>
          <a:p>
            <a:pPr>
              <a:buNone/>
            </a:pPr>
            <a:endParaRPr lang="el-GR" sz="1400" dirty="0" smtClean="0"/>
          </a:p>
          <a:p>
            <a:pPr>
              <a:buFont typeface="Wingdings" pitchFamily="2" charset="2"/>
              <a:buChar char="Ø"/>
            </a:pPr>
            <a:r>
              <a:rPr lang="el-GR" sz="1800" dirty="0" smtClean="0"/>
              <a:t>Ο νευροδιεγέρτης δεν μπρορεί  να μας μετατρέψει σε ασφαλείς χειρουργούς. </a:t>
            </a:r>
          </a:p>
          <a:p>
            <a:pPr>
              <a:buFont typeface="Wingdings" pitchFamily="2" charset="2"/>
              <a:buChar char="Ø"/>
            </a:pPr>
            <a:endParaRPr lang="el-GR" sz="1800" dirty="0" smtClean="0"/>
          </a:p>
          <a:p>
            <a:pPr>
              <a:buFont typeface="Wingdings" pitchFamily="2" charset="2"/>
              <a:buChar char="Ø"/>
            </a:pPr>
            <a:r>
              <a:rPr lang="el-GR" sz="1800" dirty="0" smtClean="0"/>
              <a:t>Δεν αποκλείουμε όμως τη χρήση του που είναι σε γενικές γραμμες απλή, βοηθά στην αναγνώριση του νεύρου ιδίως στις δύσκολες θυρεοειδεκτομές  και για κάποιους είναι χρήσιμο στη καθημέρα πράξη ακόμη και αν δεν εχει την υπεροχή της στατιστικής σημαντικότητας.</a:t>
            </a:r>
          </a:p>
          <a:p>
            <a:endParaRPr lang="el-GR" sz="1800" dirty="0" smtClean="0"/>
          </a:p>
          <a:p>
            <a:endParaRPr lang="el-GR" sz="1800" dirty="0" smtClean="0"/>
          </a:p>
          <a:p>
            <a:pPr lvl="6"/>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50000"/>
                  </a:schemeClr>
                </a:solidFill>
              </a:rPr>
              <a:t>Λοβεκτομή </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l-GR" dirty="0" smtClean="0"/>
              <a:t>Μονήρης τοξικός όζος </a:t>
            </a:r>
          </a:p>
          <a:p>
            <a:pPr>
              <a:buFont typeface="Wingdings" pitchFamily="2" charset="2"/>
              <a:buChar char="Ø"/>
            </a:pPr>
            <a:endParaRPr lang="el-GR" dirty="0" smtClean="0"/>
          </a:p>
          <a:p>
            <a:pPr>
              <a:buFont typeface="Wingdings" pitchFamily="2" charset="2"/>
              <a:buChar char="Ø"/>
            </a:pPr>
            <a:r>
              <a:rPr lang="el-GR" dirty="0" smtClean="0"/>
              <a:t>Μονόπλευρο καλόηθες αδένωμα ή κύστη</a:t>
            </a:r>
          </a:p>
          <a:p>
            <a:pPr>
              <a:buFont typeface="Wingdings" pitchFamily="2" charset="2"/>
              <a:buChar char="Ø"/>
            </a:pPr>
            <a:endParaRPr lang="el-GR" dirty="0" smtClean="0"/>
          </a:p>
          <a:p>
            <a:pPr>
              <a:buFont typeface="Wingdings" pitchFamily="2" charset="2"/>
              <a:buChar char="Ø"/>
            </a:pPr>
            <a:r>
              <a:rPr lang="el-GR" dirty="0" smtClean="0"/>
              <a:t>Καλής πρόγνωσης κακοήθειες </a:t>
            </a:r>
          </a:p>
          <a:p>
            <a:pPr lvl="1"/>
            <a:r>
              <a:rPr lang="el-GR" dirty="0" smtClean="0"/>
              <a:t>Τυπικά γυναίκες κάτω των 45 ετών με όγκους έως 10</a:t>
            </a:r>
            <a:r>
              <a:rPr lang="en-US" dirty="0" smtClean="0"/>
              <a:t>mm</a:t>
            </a:r>
            <a:r>
              <a:rPr lang="el-GR" dirty="0" smtClean="0"/>
              <a:t> σε διάμετρο, εντοπιζόμενες στο θυρεοειδή, χωρίς διάσπαση της κάψας ή μετάσταση στους αδένες.</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50000"/>
                  </a:schemeClr>
                </a:solidFill>
              </a:rPr>
              <a:t>Λοβεκτομή </a:t>
            </a:r>
            <a:endParaRPr lang="en-US" dirty="0">
              <a:solidFill>
                <a:schemeClr val="accent4">
                  <a:lumMod val="50000"/>
                </a:schemeClr>
              </a:solidFill>
            </a:endParaRPr>
          </a:p>
        </p:txBody>
      </p:sp>
      <p:sp>
        <p:nvSpPr>
          <p:cNvPr id="3" name="Content Placeholder 2"/>
          <p:cNvSpPr>
            <a:spLocks noGrp="1"/>
          </p:cNvSpPr>
          <p:nvPr>
            <p:ph idx="1"/>
          </p:nvPr>
        </p:nvSpPr>
        <p:spPr/>
        <p:txBody>
          <a:bodyPr/>
          <a:lstStyle/>
          <a:p>
            <a:pPr>
              <a:buFont typeface="Wingdings" pitchFamily="2" charset="2"/>
              <a:buChar char="Ø"/>
            </a:pPr>
            <a:r>
              <a:rPr lang="el-GR" dirty="0" smtClean="0"/>
              <a:t>μειονεκτήματα: </a:t>
            </a:r>
          </a:p>
          <a:p>
            <a:pPr lvl="1">
              <a:buFont typeface="Wingdings" pitchFamily="2" charset="2"/>
              <a:buChar char="Ø"/>
            </a:pPr>
            <a:r>
              <a:rPr lang="en-US" dirty="0" smtClean="0"/>
              <a:t>RAI  </a:t>
            </a:r>
            <a:r>
              <a:rPr lang="el-GR" dirty="0" smtClean="0"/>
              <a:t>σε  υποτροπή ή μεταστατική νόσο </a:t>
            </a:r>
            <a:r>
              <a:rPr lang="en-US" dirty="0" smtClean="0"/>
              <a:t>?</a:t>
            </a:r>
            <a:endParaRPr lang="el-GR" dirty="0" smtClean="0"/>
          </a:p>
          <a:p>
            <a:pPr lvl="1">
              <a:buFont typeface="Wingdings" pitchFamily="2" charset="2"/>
              <a:buChar char="Ø"/>
            </a:pPr>
            <a:r>
              <a:rPr lang="el-GR" dirty="0" smtClean="0"/>
              <a:t>Ανάγκη επανεπέμβασης </a:t>
            </a:r>
            <a:r>
              <a:rPr lang="en-US" dirty="0" smtClean="0"/>
              <a:t>?</a:t>
            </a:r>
            <a:r>
              <a:rPr lang="el-GR" dirty="0" smtClean="0"/>
              <a:t> </a:t>
            </a:r>
          </a:p>
          <a:p>
            <a:pPr lvl="1">
              <a:buFont typeface="Wingdings" pitchFamily="2" charset="2"/>
              <a:buChar char="Ø"/>
            </a:pPr>
            <a:r>
              <a:rPr lang="el-GR" dirty="0" smtClean="0"/>
              <a:t>Αδυναμία μετεγχειρητικού </a:t>
            </a:r>
            <a:r>
              <a:rPr lang="en-US" dirty="0" smtClean="0"/>
              <a:t>FU </a:t>
            </a:r>
            <a:r>
              <a:rPr lang="el-GR" dirty="0" smtClean="0"/>
              <a:t>με θυρεοσφαιρίνη ορού</a:t>
            </a:r>
          </a:p>
          <a:p>
            <a:pPr>
              <a:buNone/>
            </a:pPr>
            <a:r>
              <a:rPr lang="el-GR" dirty="0" smtClean="0"/>
              <a:t> </a:t>
            </a:r>
          </a:p>
          <a:p>
            <a:pPr>
              <a:buNone/>
            </a:pPr>
            <a:r>
              <a:rPr lang="el-GR" dirty="0" smtClean="0">
                <a:solidFill>
                  <a:srgbClr val="FF0000"/>
                </a:solidFill>
              </a:rPr>
              <a:t>ΠΡΟΛΗΨΗ ΕΠΙΠΛΟΚΩΝ </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50000"/>
                  </a:schemeClr>
                </a:solidFill>
              </a:rPr>
              <a:t>Επιπλοκές  θυρεοειδεκτομής</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l-GR" dirty="0" smtClean="0"/>
              <a:t>Άμεσες </a:t>
            </a:r>
          </a:p>
          <a:p>
            <a:pPr lvl="1">
              <a:buFont typeface="Wingdings" pitchFamily="2" charset="2"/>
              <a:buChar char="Ø"/>
            </a:pPr>
            <a:r>
              <a:rPr lang="el-GR" dirty="0" smtClean="0"/>
              <a:t>Αιμάτωμα</a:t>
            </a:r>
          </a:p>
          <a:p>
            <a:pPr lvl="1">
              <a:buFont typeface="Wingdings" pitchFamily="2" charset="2"/>
              <a:buChar char="Ø"/>
            </a:pPr>
            <a:r>
              <a:rPr lang="el-GR" dirty="0" smtClean="0"/>
              <a:t>Αδυναμία αερισμόυ (κάκωση νεύρου, λαρυγγοτραχειακό οίδημα, φαρυγγολαρυγγικό οίδημα,τραχειομαλακια.)</a:t>
            </a:r>
          </a:p>
          <a:p>
            <a:pPr lvl="1">
              <a:buFont typeface="Wingdings" pitchFamily="2" charset="2"/>
              <a:buChar char="Ø"/>
            </a:pPr>
            <a:r>
              <a:rPr lang="el-GR" dirty="0" smtClean="0"/>
              <a:t>Διαπύηση τραύματος </a:t>
            </a:r>
          </a:p>
          <a:p>
            <a:pPr lvl="1">
              <a:buFont typeface="Wingdings" pitchFamily="2" charset="2"/>
              <a:buChar char="Ø"/>
            </a:pPr>
            <a:r>
              <a:rPr lang="el-GR" dirty="0" smtClean="0"/>
              <a:t>Κάκωση συμπαθητικής αλύσου, θωρακικού πόρου</a:t>
            </a:r>
          </a:p>
          <a:p>
            <a:pPr lvl="1">
              <a:buFont typeface="Wingdings" pitchFamily="2" charset="2"/>
              <a:buChar char="Ø"/>
            </a:pPr>
            <a:r>
              <a:rPr lang="el-GR" dirty="0" smtClean="0"/>
              <a:t>Έμετοι , κεφαλαλγια</a:t>
            </a:r>
          </a:p>
          <a:p>
            <a:pPr>
              <a:buFont typeface="Wingdings" pitchFamily="2" charset="2"/>
              <a:buChar char="Ø"/>
            </a:pPr>
            <a:r>
              <a:rPr lang="el-GR" dirty="0" smtClean="0"/>
              <a:t>Απώτερες</a:t>
            </a:r>
          </a:p>
          <a:p>
            <a:pPr lvl="1">
              <a:buFont typeface="Wingdings" pitchFamily="2" charset="2"/>
              <a:buChar char="Ø"/>
            </a:pPr>
            <a:r>
              <a:rPr lang="el-GR" dirty="0" smtClean="0"/>
              <a:t>Μόνιμος υποπαραθυρεοειδισμός</a:t>
            </a:r>
          </a:p>
          <a:p>
            <a:pPr lvl="1">
              <a:buFont typeface="Wingdings" pitchFamily="2" charset="2"/>
              <a:buChar char="Ø"/>
            </a:pPr>
            <a:r>
              <a:rPr lang="el-GR" dirty="0" smtClean="0"/>
              <a:t>Παράλυση των λαρυγγικών νεύρων</a:t>
            </a:r>
          </a:p>
          <a:p>
            <a:pPr lvl="1">
              <a:buFont typeface="Wingdings" pitchFamily="2" charset="2"/>
              <a:buChar char="Ø"/>
            </a:pPr>
            <a:r>
              <a:rPr lang="el-GR" dirty="0" smtClean="0"/>
              <a:t>Ιατρογενής υπερ ή υπο θερεοειδισμός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50000"/>
                  </a:schemeClr>
                </a:solidFill>
              </a:rPr>
              <a:t>Αιμάτωμα </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fontScale="92500" lnSpcReduction="10000"/>
          </a:bodyPr>
          <a:lstStyle/>
          <a:p>
            <a:pPr>
              <a:spcAft>
                <a:spcPts val="600"/>
              </a:spcAft>
              <a:buFont typeface="Wingdings" pitchFamily="2" charset="2"/>
              <a:buChar char="Ø"/>
            </a:pPr>
            <a:r>
              <a:rPr lang="el-GR" dirty="0" smtClean="0"/>
              <a:t>1 σε κάθε 150 θυρεοειδεκτομές</a:t>
            </a:r>
          </a:p>
          <a:p>
            <a:pPr>
              <a:spcAft>
                <a:spcPts val="600"/>
              </a:spcAft>
              <a:buFont typeface="Wingdings" pitchFamily="2" charset="2"/>
              <a:buChar char="Ø"/>
            </a:pPr>
            <a:r>
              <a:rPr lang="el-GR" dirty="0" smtClean="0"/>
              <a:t>Αυξανόμενος πόνος, οίδημα στο τράχηλο,αναπνευστική δυσχέρεια</a:t>
            </a:r>
          </a:p>
          <a:p>
            <a:pPr>
              <a:spcAft>
                <a:spcPts val="600"/>
              </a:spcAft>
              <a:buFont typeface="Wingdings" pitchFamily="2" charset="2"/>
              <a:buChar char="Ø"/>
            </a:pPr>
            <a:r>
              <a:rPr lang="el-GR" dirty="0" smtClean="0"/>
              <a:t>Μέσα σε 6 ώρες απο την εκτομή</a:t>
            </a:r>
            <a:r>
              <a:rPr lang="en-US" dirty="0" smtClean="0"/>
              <a:t>?</a:t>
            </a:r>
            <a:endParaRPr lang="el-GR" dirty="0" smtClean="0"/>
          </a:p>
          <a:p>
            <a:pPr>
              <a:spcAft>
                <a:spcPts val="600"/>
              </a:spcAft>
              <a:buFont typeface="Wingdings" pitchFamily="2" charset="2"/>
              <a:buChar char="Ø"/>
            </a:pPr>
            <a:r>
              <a:rPr lang="el-GR" dirty="0" smtClean="0"/>
              <a:t>Μεταξύ μυώδους πλατύσματος και στερνουοειδούς ή βαθύτερα των </a:t>
            </a:r>
            <a:r>
              <a:rPr lang="en-US" dirty="0" smtClean="0"/>
              <a:t>strap muscles </a:t>
            </a:r>
            <a:endParaRPr lang="el-GR" dirty="0" smtClean="0"/>
          </a:p>
          <a:p>
            <a:pPr>
              <a:spcAft>
                <a:spcPts val="600"/>
              </a:spcAft>
              <a:buFont typeface="Wingdings" pitchFamily="2" charset="2"/>
              <a:buChar char="Ø"/>
            </a:pPr>
            <a:r>
              <a:rPr lang="el-GR" dirty="0" smtClean="0"/>
              <a:t>ΑΣΘΕΝΕΙΣ ΜΕ ΑΙΜΑΤΩΜΑ ΠΡΕΠΕΙ ΝΑ ΒΡΙΣΚΟΝΤΑΙ ΣΕ ΕΝΤΑΤΙΚΗ ΠΑΡΑΚΟΛΟΥΘΗΣΗ ΜΕΧΡΙ ΤΟ ΑΙΜΑΤΩΜΑ ΝΑ ΕΚΚΕΝΩΘΕΙ</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Σύνδεσμος του </a:t>
            </a:r>
            <a:r>
              <a:rPr lang="en-US" dirty="0" smtClean="0"/>
              <a:t>Berry</a:t>
            </a:r>
            <a:br>
              <a:rPr lang="en-US" dirty="0" smtClean="0"/>
            </a:b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2091047" y="1706038"/>
            <a:ext cx="4961905" cy="4314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4">
                    <a:lumMod val="75000"/>
                  </a:schemeClr>
                </a:solidFill>
              </a:rPr>
              <a:t>Υποπαραθυρεοειδισμός </a:t>
            </a:r>
            <a:endParaRPr lang="en-US" dirty="0">
              <a:solidFill>
                <a:schemeClr val="accent4">
                  <a:lumMod val="75000"/>
                </a:schemeClr>
              </a:solidFill>
            </a:endParaRPr>
          </a:p>
        </p:txBody>
      </p:sp>
      <p:sp>
        <p:nvSpPr>
          <p:cNvPr id="3" name="Content Placeholder 2"/>
          <p:cNvSpPr>
            <a:spLocks noGrp="1"/>
          </p:cNvSpPr>
          <p:nvPr>
            <p:ph idx="1"/>
          </p:nvPr>
        </p:nvSpPr>
        <p:spPr>
          <a:xfrm>
            <a:off x="467544" y="1628800"/>
            <a:ext cx="8229600" cy="4785395"/>
          </a:xfrm>
        </p:spPr>
        <p:txBody>
          <a:bodyPr>
            <a:normAutofit fontScale="77500" lnSpcReduction="20000"/>
          </a:bodyPr>
          <a:lstStyle/>
          <a:p>
            <a:pPr marL="571500" indent="-514350">
              <a:buFont typeface="Wingdings" pitchFamily="2" charset="2"/>
              <a:buChar char="Ø"/>
            </a:pPr>
            <a:r>
              <a:rPr lang="el-GR" dirty="0" smtClean="0"/>
              <a:t>Παροδικός υποπαραθυρεοειδισμός παρατηρείται 24 με 48 ώρες μετεγχειρητικά και συνήθως διαρκεί 2</a:t>
            </a:r>
            <a:r>
              <a:rPr lang="en-US" dirty="0" smtClean="0"/>
              <a:t>-3 </a:t>
            </a:r>
            <a:r>
              <a:rPr lang="el-GR" dirty="0" smtClean="0"/>
              <a:t>ημέρες. Οφείλεται σε κάκωση ή απαγγείωση ενός ή περισσοτέρων παραθυρεοειδών.</a:t>
            </a:r>
          </a:p>
          <a:p>
            <a:pPr marL="514350" indent="-514350"/>
            <a:endParaRPr lang="el-GR" dirty="0" smtClean="0"/>
          </a:p>
          <a:p>
            <a:pPr marL="514350" indent="-514350">
              <a:buFont typeface="Wingdings" pitchFamily="2" charset="2"/>
              <a:buChar char="Ø"/>
            </a:pPr>
            <a:r>
              <a:rPr lang="el-GR" dirty="0" smtClean="0"/>
              <a:t>Τα συνηθέστερα συμπτώματα, είναι το μούδιασμα των χειλέων,οι νυγμοί στα δάκτυλα καθώς και οι κράμπες στους μύες. </a:t>
            </a:r>
            <a:r>
              <a:rPr lang="en-US" dirty="0" smtClean="0"/>
              <a:t>QT </a:t>
            </a:r>
            <a:r>
              <a:rPr lang="el-GR" dirty="0" smtClean="0"/>
              <a:t>επιμήκυνση , κοιλιακες αρρυθμίες.</a:t>
            </a:r>
          </a:p>
          <a:p>
            <a:pPr marL="514350" indent="-514350"/>
            <a:endParaRPr lang="el-GR" dirty="0" smtClean="0"/>
          </a:p>
          <a:p>
            <a:pPr marL="514350" indent="-514350">
              <a:buFont typeface="Wingdings" pitchFamily="2" charset="2"/>
              <a:buChar char="Ø"/>
            </a:pPr>
            <a:r>
              <a:rPr lang="el-GR" dirty="0" smtClean="0"/>
              <a:t>Το άγχος που συνοδεύει την κατάσταση επιφέρει επιπλέον μείωση στα επίπεδα του ασβεστίου λόγω της αναπνευστικής αλκάλωσης και της μετακίνησης του ιονισμένου ασβεστίου στα κύτταρα.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solidFill>
                  <a:schemeClr val="accent4">
                    <a:lumMod val="75000"/>
                  </a:schemeClr>
                </a:solidFill>
              </a:rPr>
              <a:t>Υποπαραθυρεοειδισμός </a:t>
            </a:r>
            <a:endParaRPr lang="en-US" dirty="0">
              <a:solidFill>
                <a:schemeClr val="accent4">
                  <a:lumMod val="75000"/>
                </a:schemeClr>
              </a:solidFill>
            </a:endParaRPr>
          </a:p>
        </p:txBody>
      </p:sp>
      <p:sp>
        <p:nvSpPr>
          <p:cNvPr id="3" name="Content Placeholder 2"/>
          <p:cNvSpPr>
            <a:spLocks noGrp="1"/>
          </p:cNvSpPr>
          <p:nvPr>
            <p:ph idx="1"/>
          </p:nvPr>
        </p:nvSpPr>
        <p:spPr>
          <a:xfrm>
            <a:off x="467544" y="1340768"/>
            <a:ext cx="8229600" cy="4525963"/>
          </a:xfrm>
        </p:spPr>
        <p:txBody>
          <a:bodyPr>
            <a:noAutofit/>
          </a:bodyPr>
          <a:lstStyle/>
          <a:p>
            <a:pPr>
              <a:buFont typeface="Wingdings" pitchFamily="2" charset="2"/>
              <a:buChar char="Ø"/>
            </a:pPr>
            <a:r>
              <a:rPr lang="el-GR" sz="1800" dirty="0" smtClean="0"/>
              <a:t> Η βαρύτητα των συμπτωμάτων δεν αντανακλά  τα επίπεδα του ασβεστίου στο αίμα, όμως τα συμπτώματα είναι πιο αξιόπιστα απο τα σημεία. </a:t>
            </a:r>
          </a:p>
          <a:p>
            <a:pPr>
              <a:buFont typeface="Wingdings" pitchFamily="2" charset="2"/>
              <a:buChar char="Ø"/>
            </a:pPr>
            <a:endParaRPr lang="el-GR" sz="1800" dirty="0" smtClean="0"/>
          </a:p>
          <a:p>
            <a:pPr>
              <a:buFont typeface="Wingdings" pitchFamily="2" charset="2"/>
              <a:buChar char="Ø"/>
            </a:pPr>
            <a:r>
              <a:rPr lang="el-GR" sz="1800" dirty="0" smtClean="0"/>
              <a:t>Η απόφαση για χορήγηση ασβεστίου προκύπτει απο την βαρύτητα των συμπτωμάτων και </a:t>
            </a:r>
            <a:r>
              <a:rPr lang="en-US" sz="1800" dirty="0" smtClean="0"/>
              <a:t>/</a:t>
            </a:r>
            <a:r>
              <a:rPr lang="el-GR" sz="1800" dirty="0" smtClean="0"/>
              <a:t>ή</a:t>
            </a:r>
            <a:r>
              <a:rPr lang="en-US" sz="1800" dirty="0" smtClean="0"/>
              <a:t> </a:t>
            </a:r>
            <a:r>
              <a:rPr lang="el-GR" sz="1800" dirty="0" smtClean="0"/>
              <a:t> τη πτώση των επίπεδων ασβεστίου στο αίμα.</a:t>
            </a:r>
          </a:p>
          <a:p>
            <a:pPr>
              <a:buFont typeface="Wingdings" pitchFamily="2" charset="2"/>
              <a:buChar char="Ø"/>
            </a:pPr>
            <a:endParaRPr lang="el-GR" sz="1800" dirty="0" smtClean="0"/>
          </a:p>
          <a:p>
            <a:pPr>
              <a:buFont typeface="Wingdings" pitchFamily="2" charset="2"/>
              <a:buChar char="Ø"/>
            </a:pPr>
            <a:r>
              <a:rPr lang="el-GR" sz="1800" dirty="0" smtClean="0"/>
              <a:t>Παρεντερική χορήγηση ασβεστίου απαιτείται όταν τα επίπεδα ολικού  ασβεστίου</a:t>
            </a:r>
          </a:p>
          <a:p>
            <a:pPr>
              <a:buNone/>
            </a:pPr>
            <a:r>
              <a:rPr lang="el-GR" sz="1800" dirty="0" smtClean="0"/>
              <a:t>	 </a:t>
            </a:r>
            <a:r>
              <a:rPr lang="en-US" sz="1800" dirty="0" smtClean="0"/>
              <a:t>&lt;</a:t>
            </a:r>
            <a:r>
              <a:rPr lang="el-GR" sz="1800" dirty="0" smtClean="0"/>
              <a:t>6 </a:t>
            </a:r>
            <a:r>
              <a:rPr lang="en-US" sz="1800" dirty="0" smtClean="0"/>
              <a:t>mg/</a:t>
            </a:r>
            <a:r>
              <a:rPr lang="en-US" sz="1800" dirty="0" err="1" smtClean="0"/>
              <a:t>dL</a:t>
            </a:r>
            <a:r>
              <a:rPr lang="el-GR" sz="1800" dirty="0" smtClean="0"/>
              <a:t> ή εμφανίζονται σπασμοί</a:t>
            </a:r>
            <a:r>
              <a:rPr lang="en-US" sz="1800" dirty="0" smtClean="0"/>
              <a:t>-</a:t>
            </a:r>
            <a:r>
              <a:rPr lang="el-GR" sz="1800" dirty="0" smtClean="0"/>
              <a:t>τετανία.</a:t>
            </a:r>
          </a:p>
          <a:p>
            <a:pPr>
              <a:buFont typeface="Wingdings" pitchFamily="2" charset="2"/>
              <a:buChar char="Ø"/>
            </a:pPr>
            <a:endParaRPr lang="el-GR" sz="1800" dirty="0" smtClean="0"/>
          </a:p>
          <a:p>
            <a:pPr>
              <a:buFont typeface="Wingdings" pitchFamily="2" charset="2"/>
              <a:buChar char="Ø"/>
            </a:pPr>
            <a:r>
              <a:rPr lang="el-GR" sz="1800" dirty="0" smtClean="0"/>
              <a:t>Στην ήπια ή μετρίου βαθμού υπασβεστιαιμία με συμπτώματα  ή όχι ξεκινάμε την απο του στόματος χορήγηση, προσθέτουμε </a:t>
            </a:r>
            <a:r>
              <a:rPr lang="en-US" sz="1800" dirty="0" err="1" smtClean="0"/>
              <a:t>Vit</a:t>
            </a:r>
            <a:r>
              <a:rPr lang="el-GR" sz="1800" dirty="0" smtClean="0"/>
              <a:t> </a:t>
            </a:r>
            <a:r>
              <a:rPr lang="en-US" sz="1800" dirty="0" smtClean="0"/>
              <a:t>D</a:t>
            </a:r>
            <a:r>
              <a:rPr lang="el-GR" sz="1800" dirty="0" smtClean="0"/>
              <a:t> και κατόπιν αν δεν διορθωθεί δίνουμε παρεντερικά ασβέστιο.</a:t>
            </a:r>
          </a:p>
          <a:p>
            <a:pPr>
              <a:buFont typeface="Wingdings" pitchFamily="2" charset="2"/>
              <a:buChar char="Ø"/>
            </a:pPr>
            <a:endParaRPr lang="el-GR" sz="1800" dirty="0" smtClean="0"/>
          </a:p>
          <a:p>
            <a:pPr>
              <a:buFont typeface="Wingdings" pitchFamily="2" charset="2"/>
              <a:buChar char="Ø"/>
            </a:pPr>
            <a:r>
              <a:rPr lang="el-GR" sz="1800" dirty="0" smtClean="0"/>
              <a:t>Η υπομαγνησιαιμία πρεπει να διορθωθεί γιατί επηρεάζει την έκκριση </a:t>
            </a:r>
            <a:r>
              <a:rPr lang="en-US" sz="1800" dirty="0" smtClean="0"/>
              <a:t>PTH</a:t>
            </a:r>
            <a:r>
              <a:rPr lang="el-GR" sz="1800" dirty="0" smtClean="0"/>
              <a:t>. Η αναπνευστική αλκάλωση προκαλεί αποτομη πτωση του ιονισμένου ασβεστίου ενώ η υπαλβουμιναιμία προκάλεί μείωση του ολικού. Προσοχή στη συγχορήγηση διγοξίνης. Όταν τα επίπεδα ασβεστίου γίνουν φυσιολογικά , χορηγούμε ασβέστιο απο το στόμα. Καλύτερη εκτίμηση με ιονισμένο ασβέστιο.</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TotalTime>
  <Words>1004</Words>
  <Application>Microsoft Office PowerPoint</Application>
  <PresentationFormat>On-screen Show (4:3)</PresentationFormat>
  <Paragraphs>168</Paragraphs>
  <Slides>29</Slides>
  <Notes>29</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Αναγνώριση και αντιμετώπιση επιπλοκών θυρεοειδεκτομής</vt:lpstr>
      <vt:lpstr>Θυρεοειδεκτομή </vt:lpstr>
      <vt:lpstr>Λοβεκτομή </vt:lpstr>
      <vt:lpstr>Λοβεκτομή </vt:lpstr>
      <vt:lpstr>Επιπλοκές  θυρεοειδεκτομής</vt:lpstr>
      <vt:lpstr>Αιμάτωμα </vt:lpstr>
      <vt:lpstr>Σύνδεσμος του Berry </vt:lpstr>
      <vt:lpstr>Υποπαραθυρεοειδισμός </vt:lpstr>
      <vt:lpstr>Υποπαραθυρεοειδισμός </vt:lpstr>
      <vt:lpstr>Υπασβεστιαιμία </vt:lpstr>
      <vt:lpstr>Slide 11</vt:lpstr>
      <vt:lpstr>Slide 12</vt:lpstr>
      <vt:lpstr>Πρόληψη</vt:lpstr>
      <vt:lpstr>Αιμάτωση , αυτομεταμόσχευση παραθυρεοειδών</vt:lpstr>
      <vt:lpstr>Έξω κλάδος του άνω λαρυγγικού νέυρου</vt:lpstr>
      <vt:lpstr>Πρόληψη κάκωσης</vt:lpstr>
      <vt:lpstr>Κάτω λαρυγγικό νεύρο</vt:lpstr>
      <vt:lpstr>Κάτω λαρυγγικό νεύρο</vt:lpstr>
      <vt:lpstr>Κάτω λαρυγγικό νεύρο </vt:lpstr>
      <vt:lpstr>Slide 20</vt:lpstr>
      <vt:lpstr>Κάτω λαρυγγικό νεύρο</vt:lpstr>
      <vt:lpstr>Κάτω λαρυγγικό-κακώσεις</vt:lpstr>
      <vt:lpstr>Κάτω λαρυγγικό-κακώσεις</vt:lpstr>
      <vt:lpstr>Κάτω λαρυγγικό -κακώσεις</vt:lpstr>
      <vt:lpstr>Κάτω λαρυγγικό -κακώσεις</vt:lpstr>
      <vt:lpstr>Slide 26</vt:lpstr>
      <vt:lpstr>Πρόληψη κάκωσης</vt:lpstr>
      <vt:lpstr>Slide 28</vt:lpstr>
      <vt:lpstr>Συμπεράσματα </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Αναγνώριση και αντιμετώπιση επιπλοκών θυρεοεικτομής</dc:title>
  <dc:creator>Valued Acer Customer</dc:creator>
  <cp:lastModifiedBy>Valued Acer Customer</cp:lastModifiedBy>
  <cp:revision>131</cp:revision>
  <dcterms:created xsi:type="dcterms:W3CDTF">2011-05-12T07:43:56Z</dcterms:created>
  <dcterms:modified xsi:type="dcterms:W3CDTF">2011-09-03T16:01:31Z</dcterms:modified>
</cp:coreProperties>
</file>